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80" r:id="rId4"/>
    <p:sldId id="262" r:id="rId5"/>
    <p:sldId id="281" r:id="rId6"/>
    <p:sldId id="287" r:id="rId7"/>
    <p:sldId id="288" r:id="rId8"/>
    <p:sldId id="289" r:id="rId9"/>
    <p:sldId id="29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FF00"/>
    <a:srgbClr val="FB723B"/>
    <a:srgbClr val="E04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7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03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261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28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55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2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237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6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127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071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33D61-17DE-4A22-B15E-D9A591F98AA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A4980-812F-4B23-BCA2-F597442E9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40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tr3cd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B723B"/>
                </a:solidFill>
              </a:rPr>
              <a:t>Animals and Nutrition</a:t>
            </a:r>
            <a:endParaRPr lang="en-GB" b="1" dirty="0">
              <a:solidFill>
                <a:srgbClr val="FB723B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41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What do we mean by nutrition?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>
                <a:solidFill>
                  <a:srgbClr val="92D050"/>
                </a:solidFill>
              </a:rPr>
              <a:t>Nutrition is the </a:t>
            </a:r>
            <a:r>
              <a:rPr lang="en-US" sz="4800" dirty="0">
                <a:solidFill>
                  <a:srgbClr val="92D050"/>
                </a:solidFill>
              </a:rPr>
              <a:t>process of providing or obtaining the food necessary for health and </a:t>
            </a:r>
            <a:r>
              <a:rPr lang="en-US" sz="4800" dirty="0" smtClean="0">
                <a:solidFill>
                  <a:srgbClr val="92D050"/>
                </a:solidFill>
              </a:rPr>
              <a:t>growth.</a:t>
            </a:r>
            <a:endParaRPr lang="en-GB" sz="4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18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Hmmm…….food! Can you sort these different foods into groups? Can you explain why you have sorted them in this way?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988" y="1690689"/>
            <a:ext cx="1997116" cy="1405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2694" y="1458516"/>
            <a:ext cx="1691975" cy="1499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1468" y="1843595"/>
            <a:ext cx="1627513" cy="12522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880" y="1980042"/>
            <a:ext cx="1691201" cy="1602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5341" y="2686050"/>
            <a:ext cx="1962150" cy="1485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8528" y="3582492"/>
            <a:ext cx="2014924" cy="13037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6631" y="3295591"/>
            <a:ext cx="1647825" cy="1562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2694" y="3333479"/>
            <a:ext cx="1504950" cy="15906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03729" y="4886266"/>
            <a:ext cx="1701393" cy="13007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51267" y="4076641"/>
            <a:ext cx="1876425" cy="16192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61139" y="5230425"/>
            <a:ext cx="2076450" cy="14668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3270" y="5105866"/>
            <a:ext cx="1533525" cy="15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60606" y="5105866"/>
            <a:ext cx="167640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4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What types of food do animals including humans need for health and growth? 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>
                <a:solidFill>
                  <a:srgbClr val="E040C2"/>
                </a:solidFill>
              </a:rPr>
              <a:t>Can you make a list of the different foods we need in order to stay healthy and that help us grow?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72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What types of food do animals including humans need for health and growth? 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69" y="1825625"/>
            <a:ext cx="11961340" cy="48470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 dirty="0" smtClean="0">
                <a:solidFill>
                  <a:srgbClr val="E040C2"/>
                </a:solidFill>
              </a:rPr>
              <a:t>Can you make a list of the different foods we need in order to stay healthy and that help us grow</a:t>
            </a:r>
            <a:r>
              <a:rPr lang="en-US" sz="2000" dirty="0" smtClean="0">
                <a:solidFill>
                  <a:srgbClr val="E040C2"/>
                </a:solidFill>
              </a:rPr>
              <a:t>?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rgbClr val="E040C2"/>
                </a:solidFill>
              </a:rPr>
              <a:t>Here are some of the foods we need for health and growth:</a:t>
            </a:r>
            <a:endParaRPr lang="en-US" sz="2000" dirty="0" smtClean="0">
              <a:solidFill>
                <a:srgbClr val="E040C2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rgbClr val="E040C2"/>
              </a:solidFill>
            </a:endParaRPr>
          </a:p>
          <a:p>
            <a:r>
              <a:rPr lang="en-US" sz="2000" dirty="0" smtClean="0">
                <a:solidFill>
                  <a:schemeClr val="accent4"/>
                </a:solidFill>
              </a:rPr>
              <a:t>Fruit and vegetables </a:t>
            </a:r>
            <a:r>
              <a:rPr lang="en-US" sz="2000" dirty="0" smtClean="0">
                <a:solidFill>
                  <a:srgbClr val="00B0F0"/>
                </a:solidFill>
              </a:rPr>
              <a:t>– </a:t>
            </a:r>
            <a:r>
              <a:rPr lang="en-US" sz="2000" dirty="0">
                <a:solidFill>
                  <a:srgbClr val="00B0F0"/>
                </a:solidFill>
              </a:rPr>
              <a:t>which </a:t>
            </a:r>
            <a:r>
              <a:rPr lang="en-US" sz="2000" dirty="0" smtClean="0">
                <a:solidFill>
                  <a:srgbClr val="00B0F0"/>
                </a:solidFill>
              </a:rPr>
              <a:t>contain many things including natural sugars, fibre, vitamins and minerals </a:t>
            </a:r>
            <a:endParaRPr lang="en-US" sz="2000" dirty="0" smtClean="0">
              <a:solidFill>
                <a:srgbClr val="00B0F0"/>
              </a:solidFill>
            </a:endParaRPr>
          </a:p>
          <a:p>
            <a:r>
              <a:rPr lang="en-US" sz="2000" dirty="0" smtClean="0">
                <a:solidFill>
                  <a:schemeClr val="accent4"/>
                </a:solidFill>
              </a:rPr>
              <a:t>Bread, rice, potatoes, pasta </a:t>
            </a:r>
            <a:r>
              <a:rPr lang="en-US" sz="2000" dirty="0" smtClean="0">
                <a:solidFill>
                  <a:srgbClr val="00B0F0"/>
                </a:solidFill>
              </a:rPr>
              <a:t>– </a:t>
            </a:r>
            <a:r>
              <a:rPr lang="en-US" sz="2000" dirty="0" smtClean="0">
                <a:solidFill>
                  <a:srgbClr val="00B0F0"/>
                </a:solidFill>
              </a:rPr>
              <a:t>these </a:t>
            </a:r>
            <a:r>
              <a:rPr lang="en-US" sz="2000" dirty="0" smtClean="0">
                <a:solidFill>
                  <a:srgbClr val="00B0F0"/>
                </a:solidFill>
              </a:rPr>
              <a:t>contain many things including </a:t>
            </a:r>
            <a:r>
              <a:rPr lang="en-US" sz="2000" dirty="0" smtClean="0">
                <a:solidFill>
                  <a:srgbClr val="00B0F0"/>
                </a:solidFill>
              </a:rPr>
              <a:t>starch (also </a:t>
            </a:r>
            <a:r>
              <a:rPr lang="en-US" sz="2000" dirty="0">
                <a:solidFill>
                  <a:srgbClr val="00B0F0"/>
                </a:solidFill>
              </a:rPr>
              <a:t>known as </a:t>
            </a:r>
            <a:r>
              <a:rPr lang="en-US" sz="2000" dirty="0" smtClean="0">
                <a:solidFill>
                  <a:srgbClr val="00B0F0"/>
                </a:solidFill>
              </a:rPr>
              <a:t>carbohydrate</a:t>
            </a:r>
            <a:r>
              <a:rPr lang="en-US" sz="2000" dirty="0" smtClean="0">
                <a:solidFill>
                  <a:srgbClr val="00B0F0"/>
                </a:solidFill>
              </a:rPr>
              <a:t>)</a:t>
            </a:r>
            <a:endParaRPr lang="en-US" sz="2000" dirty="0">
              <a:solidFill>
                <a:srgbClr val="00B0F0"/>
              </a:solidFill>
            </a:endParaRPr>
          </a:p>
          <a:p>
            <a:r>
              <a:rPr lang="en-US" sz="2000" dirty="0" smtClean="0">
                <a:solidFill>
                  <a:schemeClr val="accent4"/>
                </a:solidFill>
              </a:rPr>
              <a:t>Milk and </a:t>
            </a:r>
            <a:r>
              <a:rPr lang="en-US" sz="2000" dirty="0" smtClean="0">
                <a:solidFill>
                  <a:schemeClr val="accent4"/>
                </a:solidFill>
              </a:rPr>
              <a:t>dairy </a:t>
            </a:r>
            <a:r>
              <a:rPr lang="en-US" sz="2000" dirty="0" smtClean="0">
                <a:solidFill>
                  <a:srgbClr val="00B0F0"/>
                </a:solidFill>
              </a:rPr>
              <a:t>– these contain many things including fats, vitamins and minerals – particularly calcium.</a:t>
            </a:r>
            <a:endParaRPr lang="en-US" sz="2000" dirty="0" smtClean="0">
              <a:solidFill>
                <a:srgbClr val="00B0F0"/>
              </a:solidFill>
            </a:endParaRPr>
          </a:p>
          <a:p>
            <a:r>
              <a:rPr lang="en-US" sz="2000" dirty="0" smtClean="0">
                <a:solidFill>
                  <a:schemeClr val="accent4"/>
                </a:solidFill>
              </a:rPr>
              <a:t>Meat, fish, eggs, </a:t>
            </a:r>
            <a:r>
              <a:rPr lang="en-US" sz="2000" dirty="0" smtClean="0">
                <a:solidFill>
                  <a:schemeClr val="accent4"/>
                </a:solidFill>
              </a:rPr>
              <a:t>nuts and seeds </a:t>
            </a:r>
            <a:r>
              <a:rPr lang="en-US" sz="2000" dirty="0" smtClean="0">
                <a:solidFill>
                  <a:srgbClr val="00B0F0"/>
                </a:solidFill>
              </a:rPr>
              <a:t>– </a:t>
            </a:r>
            <a:r>
              <a:rPr lang="en-US" sz="2000" dirty="0" smtClean="0">
                <a:solidFill>
                  <a:srgbClr val="00B0F0"/>
                </a:solidFill>
              </a:rPr>
              <a:t>these foods contain many things including different types of fats and protein.</a:t>
            </a:r>
            <a:endParaRPr lang="en-US" sz="2000" dirty="0">
              <a:solidFill>
                <a:srgbClr val="00B0F0"/>
              </a:solidFill>
            </a:endParaRPr>
          </a:p>
          <a:p>
            <a:endParaRPr lang="en-US" sz="2000" dirty="0" smtClean="0">
              <a:solidFill>
                <a:srgbClr val="00B0F0"/>
              </a:solidFill>
            </a:endParaRPr>
          </a:p>
          <a:p>
            <a:endParaRPr lang="en-US" sz="2000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B0F0"/>
              </a:solidFill>
            </a:endParaRPr>
          </a:p>
          <a:p>
            <a:endParaRPr lang="en-US" sz="2000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en-US" sz="2600" dirty="0" smtClean="0">
                <a:solidFill>
                  <a:srgbClr val="00FF00"/>
                </a:solidFill>
              </a:rPr>
              <a:t>A </a:t>
            </a:r>
            <a:r>
              <a:rPr lang="en-US" sz="2600" dirty="0">
                <a:solidFill>
                  <a:srgbClr val="00FF00"/>
                </a:solidFill>
              </a:rPr>
              <a:t>balanced diet should contain all of these </a:t>
            </a:r>
            <a:r>
              <a:rPr lang="en-US" sz="2600" dirty="0" smtClean="0">
                <a:solidFill>
                  <a:srgbClr val="00FF00"/>
                </a:solidFill>
              </a:rPr>
              <a:t>different nutrients </a:t>
            </a:r>
            <a:r>
              <a:rPr lang="en-US" sz="2600" dirty="0" smtClean="0">
                <a:solidFill>
                  <a:srgbClr val="00FF00"/>
                </a:solidFill>
              </a:rPr>
              <a:t>– </a:t>
            </a:r>
            <a:endParaRPr lang="en-US" sz="2600" dirty="0" smtClean="0">
              <a:solidFill>
                <a:srgbClr val="00FF00"/>
              </a:solidFill>
            </a:endParaRPr>
          </a:p>
          <a:p>
            <a:pPr marL="0" indent="0" algn="ctr">
              <a:buNone/>
            </a:pPr>
            <a:r>
              <a:rPr lang="en-US" sz="2600" dirty="0" smtClean="0">
                <a:solidFill>
                  <a:srgbClr val="00FF00"/>
                </a:solidFill>
              </a:rPr>
              <a:t>fats</a:t>
            </a:r>
            <a:r>
              <a:rPr lang="en-US" sz="2600" dirty="0" smtClean="0">
                <a:solidFill>
                  <a:srgbClr val="00FF00"/>
                </a:solidFill>
              </a:rPr>
              <a:t>, carbohydrates and proteins, as </a:t>
            </a:r>
            <a:r>
              <a:rPr lang="en-US" sz="2600" dirty="0">
                <a:solidFill>
                  <a:srgbClr val="00FF00"/>
                </a:solidFill>
              </a:rPr>
              <a:t>well as vitamins, </a:t>
            </a:r>
            <a:r>
              <a:rPr lang="en-US" sz="2600" dirty="0" smtClean="0">
                <a:solidFill>
                  <a:srgbClr val="00FF00"/>
                </a:solidFill>
              </a:rPr>
              <a:t>minerals, water </a:t>
            </a:r>
            <a:r>
              <a:rPr lang="en-US" sz="2600" dirty="0">
                <a:solidFill>
                  <a:srgbClr val="00FF00"/>
                </a:solidFill>
              </a:rPr>
              <a:t>and fibre</a:t>
            </a:r>
            <a:r>
              <a:rPr lang="en-US" sz="2600" dirty="0" smtClean="0">
                <a:solidFill>
                  <a:srgbClr val="00FF00"/>
                </a:solidFill>
              </a:rPr>
              <a:t>. </a:t>
            </a:r>
          </a:p>
          <a:p>
            <a:pPr marL="0" indent="0" algn="ctr">
              <a:buNone/>
            </a:pPr>
            <a:r>
              <a:rPr lang="en-US" sz="2200" i="1" dirty="0" smtClean="0">
                <a:solidFill>
                  <a:srgbClr val="FF6600"/>
                </a:solidFill>
              </a:rPr>
              <a:t>Would you group the food pictures on slide 3 differently now? Why?</a:t>
            </a:r>
            <a:endParaRPr lang="en-US" sz="2200" i="1" dirty="0">
              <a:solidFill>
                <a:srgbClr val="FF6600"/>
              </a:solidFill>
            </a:endParaRPr>
          </a:p>
          <a:p>
            <a:endParaRPr lang="en-US" sz="2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sz="3200" dirty="0" smtClean="0">
              <a:solidFill>
                <a:srgbClr val="00B0F0"/>
              </a:solidFill>
            </a:endParaRPr>
          </a:p>
          <a:p>
            <a:endParaRPr lang="en-US" sz="3200" dirty="0" smtClean="0">
              <a:solidFill>
                <a:srgbClr val="00B0F0"/>
              </a:solidFill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4249137"/>
            <a:ext cx="34861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What do these types of foods do for our bodies?</a:t>
            </a:r>
            <a:endParaRPr lang="en-GB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71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What do these types of foods do for our bodies?</a:t>
            </a:r>
            <a:endParaRPr lang="en-GB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Carbohydrates (sugar </a:t>
            </a:r>
            <a:r>
              <a:rPr lang="en-US" dirty="0" smtClean="0">
                <a:solidFill>
                  <a:schemeClr val="bg1"/>
                </a:solidFill>
              </a:rPr>
              <a:t>and </a:t>
            </a:r>
            <a:r>
              <a:rPr lang="en-US" dirty="0" smtClean="0">
                <a:solidFill>
                  <a:schemeClr val="bg1"/>
                </a:solidFill>
              </a:rPr>
              <a:t>starch) </a:t>
            </a:r>
            <a:r>
              <a:rPr lang="en-US" dirty="0" smtClean="0">
                <a:solidFill>
                  <a:schemeClr val="bg1"/>
                </a:solidFill>
              </a:rPr>
              <a:t>are broken down by our bodies to become a source of energy. </a:t>
            </a:r>
          </a:p>
          <a:p>
            <a:r>
              <a:rPr lang="en-US" dirty="0" smtClean="0">
                <a:solidFill>
                  <a:srgbClr val="E040C2"/>
                </a:solidFill>
              </a:rPr>
              <a:t>Our bodies store fats until they’re needed to give us energy. Fats act as insulation to keep our bodies warm. </a:t>
            </a:r>
          </a:p>
          <a:p>
            <a:r>
              <a:rPr lang="en-US" dirty="0" smtClean="0">
                <a:solidFill>
                  <a:srgbClr val="92D050"/>
                </a:solidFill>
              </a:rPr>
              <a:t>Protein is needed for growth and repair. Our muscles, tendons, skin and hair are all made from proteins. </a:t>
            </a:r>
          </a:p>
          <a:p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Dairy 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products contain vitamins, minerals and in particular calcium which helps to build healthy bones and teeth. </a:t>
            </a:r>
            <a:endParaRPr lang="en-US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Meat and vegetables contain iron which makes the haemoglobin found in our red blood cells. </a:t>
            </a:r>
          </a:p>
          <a:p>
            <a:r>
              <a:rPr lang="en-US" dirty="0" smtClean="0">
                <a:solidFill>
                  <a:srgbClr val="FF6600"/>
                </a:solidFill>
              </a:rPr>
              <a:t>Now watch</a:t>
            </a:r>
            <a:r>
              <a:rPr lang="en-US" dirty="0">
                <a:solidFill>
                  <a:srgbClr val="FF6600"/>
                </a:solidFill>
              </a:rPr>
              <a:t>: </a:t>
            </a:r>
            <a:r>
              <a:rPr lang="en-US" dirty="0">
                <a:solidFill>
                  <a:srgbClr val="FF6600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rgbClr val="FF6600"/>
                </a:solidFill>
                <a:hlinkClick r:id="rId2"/>
              </a:rPr>
              <a:t>www.bbc.co.uk/bitesize/clips/ztr3cdm</a:t>
            </a:r>
            <a:r>
              <a:rPr lang="en-US" dirty="0" smtClean="0">
                <a:solidFill>
                  <a:srgbClr val="FF6600"/>
                </a:solidFill>
              </a:rPr>
              <a:t> (It is a bit old-fashioned!)</a:t>
            </a:r>
          </a:p>
          <a:p>
            <a:endParaRPr lang="en-GB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55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B723B"/>
                </a:solidFill>
              </a:rPr>
              <a:t>Your tasks for the next seven days…</a:t>
            </a:r>
            <a:endParaRPr lang="en-GB" dirty="0">
              <a:solidFill>
                <a:srgbClr val="FB723B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US" sz="3200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OVER THE NEXT SEVEN DAYS, KEEP A FOOD DIARY </a:t>
            </a: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(an </a:t>
            </a: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example is on the next slide) TO SHOW ALL THE DIFFERENT TYPES OF FOOD THAT YOU EAT THROUGHOUT THE DAY.</a:t>
            </a:r>
          </a:p>
          <a:p>
            <a:pPr marL="0" indent="0" algn="ctr">
              <a:buNone/>
            </a:pPr>
            <a:endParaRPr lang="en-US" sz="39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START TO COLLECT FOOD AND DRINK LABELS THAT SHOW </a:t>
            </a: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FATS AND SUGARS CONTAINED IN OUR FOOD THAT </a:t>
            </a: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WE CAN LOOK AT </a:t>
            </a:r>
            <a:r>
              <a:rPr lang="en-US" sz="39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NEXT TIME.</a:t>
            </a:r>
            <a:endParaRPr lang="en-US" sz="39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2456" y="365125"/>
            <a:ext cx="17907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97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My Food Diary by________________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495557" y="1800067"/>
          <a:ext cx="7200885" cy="44024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1317">
                  <a:extLst>
                    <a:ext uri="{9D8B030D-6E8A-4147-A177-3AD203B41FA5}">
                      <a16:colId xmlns:a16="http://schemas.microsoft.com/office/drawing/2014/main" val="812788570"/>
                    </a:ext>
                  </a:extLst>
                </a:gridCol>
                <a:gridCol w="998513">
                  <a:extLst>
                    <a:ext uri="{9D8B030D-6E8A-4147-A177-3AD203B41FA5}">
                      <a16:colId xmlns:a16="http://schemas.microsoft.com/office/drawing/2014/main" val="1941244134"/>
                    </a:ext>
                  </a:extLst>
                </a:gridCol>
                <a:gridCol w="508744">
                  <a:extLst>
                    <a:ext uri="{9D8B030D-6E8A-4147-A177-3AD203B41FA5}">
                      <a16:colId xmlns:a16="http://schemas.microsoft.com/office/drawing/2014/main" val="82942333"/>
                    </a:ext>
                  </a:extLst>
                </a:gridCol>
                <a:gridCol w="145136">
                  <a:extLst>
                    <a:ext uri="{9D8B030D-6E8A-4147-A177-3AD203B41FA5}">
                      <a16:colId xmlns:a16="http://schemas.microsoft.com/office/drawing/2014/main" val="1335560579"/>
                    </a:ext>
                  </a:extLst>
                </a:gridCol>
                <a:gridCol w="1018002">
                  <a:extLst>
                    <a:ext uri="{9D8B030D-6E8A-4147-A177-3AD203B41FA5}">
                      <a16:colId xmlns:a16="http://schemas.microsoft.com/office/drawing/2014/main" val="1278131167"/>
                    </a:ext>
                  </a:extLst>
                </a:gridCol>
                <a:gridCol w="508744">
                  <a:extLst>
                    <a:ext uri="{9D8B030D-6E8A-4147-A177-3AD203B41FA5}">
                      <a16:colId xmlns:a16="http://schemas.microsoft.com/office/drawing/2014/main" val="2986129297"/>
                    </a:ext>
                  </a:extLst>
                </a:gridCol>
                <a:gridCol w="145648">
                  <a:extLst>
                    <a:ext uri="{9D8B030D-6E8A-4147-A177-3AD203B41FA5}">
                      <a16:colId xmlns:a16="http://schemas.microsoft.com/office/drawing/2014/main" val="3659138433"/>
                    </a:ext>
                  </a:extLst>
                </a:gridCol>
                <a:gridCol w="944664">
                  <a:extLst>
                    <a:ext uri="{9D8B030D-6E8A-4147-A177-3AD203B41FA5}">
                      <a16:colId xmlns:a16="http://schemas.microsoft.com/office/drawing/2014/main" val="2086490936"/>
                    </a:ext>
                  </a:extLst>
                </a:gridCol>
                <a:gridCol w="584646">
                  <a:extLst>
                    <a:ext uri="{9D8B030D-6E8A-4147-A177-3AD203B41FA5}">
                      <a16:colId xmlns:a16="http://schemas.microsoft.com/office/drawing/2014/main" val="1830682221"/>
                    </a:ext>
                  </a:extLst>
                </a:gridCol>
                <a:gridCol w="145648">
                  <a:extLst>
                    <a:ext uri="{9D8B030D-6E8A-4147-A177-3AD203B41FA5}">
                      <a16:colId xmlns:a16="http://schemas.microsoft.com/office/drawing/2014/main" val="114750044"/>
                    </a:ext>
                  </a:extLst>
                </a:gridCol>
                <a:gridCol w="945177">
                  <a:extLst>
                    <a:ext uri="{9D8B030D-6E8A-4147-A177-3AD203B41FA5}">
                      <a16:colId xmlns:a16="http://schemas.microsoft.com/office/drawing/2014/main" val="2126852006"/>
                    </a:ext>
                  </a:extLst>
                </a:gridCol>
                <a:gridCol w="584646">
                  <a:extLst>
                    <a:ext uri="{9D8B030D-6E8A-4147-A177-3AD203B41FA5}">
                      <a16:colId xmlns:a16="http://schemas.microsoft.com/office/drawing/2014/main" val="414078469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BREAKFAST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Food Types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LUNCH 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Food Types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TEA 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Food Types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SNACKS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Food</a:t>
                      </a:r>
                      <a:endParaRPr lang="en-GB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Types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2924446085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Tuesday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70791573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Wednesday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1648828543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Thursday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1072991633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Friday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2077131799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Saturday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402656923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Sunday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3180022611"/>
                  </a:ext>
                </a:extLst>
              </a:tr>
              <a:tr h="58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Monday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451" marR="55451" marT="0" marB="0"/>
                </a:tc>
                <a:extLst>
                  <a:ext uri="{0D108BD9-81ED-4DB2-BD59-A6C34878D82A}">
                    <a16:rowId xmlns:a16="http://schemas.microsoft.com/office/drawing/2014/main" val="124768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697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482</Words>
  <Application>Microsoft Office PowerPoint</Application>
  <PresentationFormat>Widescreen</PresentationFormat>
  <Paragraphs>155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Animals and Nutrition</vt:lpstr>
      <vt:lpstr>What do we mean by nutrition?</vt:lpstr>
      <vt:lpstr>Hmmm…….food! Can you sort these different foods into groups? Can you explain why you have sorted them in this way?</vt:lpstr>
      <vt:lpstr>What types of food do animals including humans need for health and growth? </vt:lpstr>
      <vt:lpstr>What types of food do animals including humans need for health and growth? </vt:lpstr>
      <vt:lpstr>What do these types of foods do for our bodies?</vt:lpstr>
      <vt:lpstr>What do these types of foods do for our bodies?</vt:lpstr>
      <vt:lpstr>Your tasks for the next seven days…</vt:lpstr>
      <vt:lpstr>My Food Diary by________________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Antarctic Landscapes</dc:title>
  <dc:creator>miss.martin</dc:creator>
  <cp:lastModifiedBy>miss.martin</cp:lastModifiedBy>
  <cp:revision>44</cp:revision>
  <dcterms:created xsi:type="dcterms:W3CDTF">2020-09-11T13:31:33Z</dcterms:created>
  <dcterms:modified xsi:type="dcterms:W3CDTF">2021-01-04T15:36:31Z</dcterms:modified>
</cp:coreProperties>
</file>