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</p:sldIdLst>
  <p:sldSz cy="5143500" cx="9144000"/>
  <p:notesSz cx="6858000" cy="9144000"/>
  <p:embeddedFontLst>
    <p:embeddedFont>
      <p:font typeface="Caveat"/>
      <p:regular r:id="rId13"/>
      <p:bold r:id="rId14"/>
    </p:embeddedFont>
    <p:embeddedFont>
      <p:font typeface="Amatic SC"/>
      <p:regular r:id="rId15"/>
      <p:bold r:id="rId16"/>
    </p:embeddedFont>
    <p:embeddedFont>
      <p:font typeface="Lobster"/>
      <p:regular r:id="rId17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font" Target="fonts/Caveat-regular.fntdata"/><Relationship Id="rId12" Type="http://schemas.openxmlformats.org/officeDocument/2006/relationships/slide" Target="slides/slide8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15" Type="http://schemas.openxmlformats.org/officeDocument/2006/relationships/font" Target="fonts/AmaticSC-regular.fntdata"/><Relationship Id="rId14" Type="http://schemas.openxmlformats.org/officeDocument/2006/relationships/font" Target="fonts/Caveat-bold.fntdata"/><Relationship Id="rId17" Type="http://schemas.openxmlformats.org/officeDocument/2006/relationships/font" Target="fonts/Lobster-regular.fntdata"/><Relationship Id="rId16" Type="http://schemas.openxmlformats.org/officeDocument/2006/relationships/font" Target="fonts/AmaticSC-bold.fntdata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4af9019663_0_3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4af9019663_0_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4af9019663_0_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g4af9019663_0_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4af9019663_0_2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4af9019663_0_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4afa20c4b3_0_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4afa20c4b3_0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g4afa20c4b3_0_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" name="Google Shape;81;g4afa20c4b3_0_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g4af9019663_0_3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" name="Google Shape;86;g4af9019663_0_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g78c122283d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Google Shape;91;g78c122283d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7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6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3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D966"/>
        </a:solidFill>
      </p:bgPr>
    </p:bg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/>
          <p:nvPr/>
        </p:nvSpPr>
        <p:spPr>
          <a:xfrm>
            <a:off x="1103579" y="744575"/>
            <a:ext cx="6644417" cy="1318880"/>
          </a:xfrm>
          <a:prstGeom prst="rect">
            <a:avLst/>
          </a:prstGeom>
        </p:spPr>
        <p:txBody>
          <a:bodyPr>
            <a:prstTxWarp prst="textPlain"/>
          </a:bodyPr>
          <a:lstStyle/>
          <a:p>
            <a:pPr lvl="0" algn="ctr"/>
            <a:r>
              <a:rPr b="0" i="0">
                <a:ln cap="flat" cmpd="sng" w="9525">
                  <a:solidFill>
                    <a:srgbClr val="000000"/>
                  </a:solidFill>
                  <a:prstDash val="solid"/>
                  <a:round/>
                  <a:headEnd len="sm" w="sm" type="none"/>
                  <a:tailEnd len="sm" w="sm" type="none"/>
                </a:ln>
                <a:solidFill>
                  <a:srgbClr val="FFFF00"/>
                </a:solidFill>
                <a:latin typeface="Lobster"/>
              </a:rPr>
              <a:t>Egyptian Art</a:t>
            </a:r>
          </a:p>
        </p:txBody>
      </p:sp>
      <p:sp>
        <p:nvSpPr>
          <p:cNvPr id="55" name="Google Shape;55;p13"/>
          <p:cNvSpPr/>
          <p:nvPr/>
        </p:nvSpPr>
        <p:spPr>
          <a:xfrm>
            <a:off x="1550925" y="2735352"/>
            <a:ext cx="6042139" cy="497011"/>
          </a:xfrm>
          <a:prstGeom prst="rect">
            <a:avLst/>
          </a:prstGeom>
        </p:spPr>
        <p:txBody>
          <a:bodyPr>
            <a:prstTxWarp prst="textPlain"/>
          </a:bodyPr>
          <a:lstStyle/>
          <a:p>
            <a:pPr lvl="0" algn="ctr"/>
            <a:r>
              <a:rPr b="0" i="0">
                <a:ln cap="flat" cmpd="sng" w="9525">
                  <a:solidFill>
                    <a:schemeClr val="dk2"/>
                  </a:solidFill>
                  <a:prstDash val="solid"/>
                  <a:round/>
                  <a:headEnd len="sm" w="sm" type="none"/>
                  <a:tailEnd len="sm" w="sm" type="none"/>
                </a:ln>
                <a:solidFill>
                  <a:srgbClr val="000000"/>
                </a:solidFill>
                <a:latin typeface="Lobster"/>
              </a:rPr>
              <a:t>What are the hieroglyphics for?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D966"/>
        </a:solidFill>
      </p:bgPr>
    </p:bg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Google Shape;60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7620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61" name="Google Shape;61;p14"/>
          <p:cNvSpPr txBox="1"/>
          <p:nvPr/>
        </p:nvSpPr>
        <p:spPr>
          <a:xfrm>
            <a:off x="1063400" y="1633250"/>
            <a:ext cx="7494600" cy="164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000">
                <a:solidFill>
                  <a:srgbClr val="FFFF00"/>
                </a:solidFill>
                <a:latin typeface="Amatic SC"/>
                <a:ea typeface="Amatic SC"/>
                <a:cs typeface="Amatic SC"/>
                <a:sym typeface="Amatic SC"/>
              </a:rPr>
              <a:t>A</a:t>
            </a:r>
            <a:r>
              <a:rPr b="1" lang="en" sz="3000">
                <a:solidFill>
                  <a:srgbClr val="FFFF00"/>
                </a:solidFill>
                <a:latin typeface="Amatic SC"/>
                <a:ea typeface="Amatic SC"/>
                <a:cs typeface="Amatic SC"/>
                <a:sym typeface="Amatic SC"/>
              </a:rPr>
              <a:t>lthough hieroglyphics are Egyptian the word hieroglyphics is Greek. “Hiero” means “holy” and “glyphics” means “marks or writing” - so the word means “holy writings”.</a:t>
            </a:r>
            <a:endParaRPr b="1" sz="3000">
              <a:solidFill>
                <a:srgbClr val="FFFF00"/>
              </a:solidFill>
              <a:latin typeface="Caveat"/>
              <a:ea typeface="Caveat"/>
              <a:cs typeface="Caveat"/>
              <a:sym typeface="Caveat"/>
            </a:endParaRPr>
          </a:p>
        </p:txBody>
      </p:sp>
      <p:sp>
        <p:nvSpPr>
          <p:cNvPr id="62" name="Google Shape;62;p14"/>
          <p:cNvSpPr txBox="1"/>
          <p:nvPr/>
        </p:nvSpPr>
        <p:spPr>
          <a:xfrm>
            <a:off x="1349850" y="3034900"/>
            <a:ext cx="6444300" cy="425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000">
                <a:solidFill>
                  <a:srgbClr val="FFFF00"/>
                </a:solidFill>
                <a:latin typeface="Amatic SC"/>
                <a:ea typeface="Amatic SC"/>
                <a:cs typeface="Amatic SC"/>
                <a:sym typeface="Amatic SC"/>
              </a:rPr>
              <a:t>T</a:t>
            </a:r>
            <a:r>
              <a:rPr b="1" lang="en" sz="3000">
                <a:solidFill>
                  <a:srgbClr val="FFFF00"/>
                </a:solidFill>
                <a:latin typeface="Amatic SC"/>
                <a:ea typeface="Amatic SC"/>
                <a:cs typeface="Amatic SC"/>
                <a:sym typeface="Amatic SC"/>
              </a:rPr>
              <a:t>he Egyptians believed there was great power in a name. If someone’s name was remembered then he or she would survive in the afterlife. That’s why pharaohs’ names were written in hieroglyphics in their tombs.</a:t>
            </a:r>
            <a:endParaRPr b="1" sz="3000">
              <a:solidFill>
                <a:srgbClr val="FFFF00"/>
              </a:solidFill>
              <a:latin typeface="Amatic SC"/>
              <a:ea typeface="Amatic SC"/>
              <a:cs typeface="Amatic SC"/>
              <a:sym typeface="Amatic SC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D966"/>
        </a:solidFill>
      </p:bgPr>
    </p:bg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Google Shape;67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804400" y="152400"/>
            <a:ext cx="6050603" cy="4838700"/>
          </a:xfrm>
          <a:prstGeom prst="rect">
            <a:avLst/>
          </a:prstGeom>
          <a:noFill/>
          <a:ln>
            <a:noFill/>
          </a:ln>
        </p:spPr>
      </p:pic>
      <p:sp>
        <p:nvSpPr>
          <p:cNvPr id="68" name="Google Shape;68;p15"/>
          <p:cNvSpPr txBox="1"/>
          <p:nvPr/>
        </p:nvSpPr>
        <p:spPr>
          <a:xfrm>
            <a:off x="155150" y="548950"/>
            <a:ext cx="2446500" cy="87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Lobster"/>
                <a:ea typeface="Lobster"/>
                <a:cs typeface="Lobster"/>
                <a:sym typeface="Lobster"/>
              </a:rPr>
              <a:t>Look again at the art work and focus this time on where the hieroglyphics are in the painting.</a:t>
            </a:r>
            <a:endParaRPr>
              <a:latin typeface="Lobster"/>
              <a:ea typeface="Lobster"/>
              <a:cs typeface="Lobster"/>
              <a:sym typeface="Lobster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D966"/>
        </a:solidFill>
      </p:bgPr>
    </p:bg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" name="Google Shape;73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44613" y="147800"/>
            <a:ext cx="7254776" cy="4847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D966"/>
        </a:solidFill>
      </p:bgPr>
    </p:bg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Google Shape;78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361950"/>
            <a:ext cx="8839197" cy="44195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D966"/>
        </a:solidFill>
      </p:bgPr>
    </p:bg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Google Shape;83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18113" y="152400"/>
            <a:ext cx="6107779" cy="4838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D966"/>
        </a:solidFill>
      </p:bgPr>
    </p:bg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" name="Google Shape;88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27125" y="141838"/>
            <a:ext cx="7289750" cy="4859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0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4" name="Google Shape;94;p20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95" name="Google Shape;95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"/>
            <a:ext cx="9144001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