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y="6858000" cx="12192000"/>
  <p:notesSz cx="6858000" cy="9144000"/>
  <p:embeddedFontLst>
    <p:embeddedFont>
      <p:font typeface="Jim Nightshade"/>
      <p:regular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font" Target="fonts/JimNightshade-regular.fntdata"/><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aa3e114e26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aa3e114e26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aa3e114e26_0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aa3e114e26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aaaed25026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aaaed2502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aaaed25026_0_1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aaaed25026_0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aaaed25026_0_16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aaaed25026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aaaed25026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aaaed25026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aaaed25026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7" name="Google Shape;157;gaaaed25026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aaaed25026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aaaed25026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0" name="Shape 80"/>
        <p:cNvGrpSpPr/>
        <p:nvPr/>
      </p:nvGrpSpPr>
      <p:grpSpPr>
        <a:xfrm>
          <a:off x="0" y="0"/>
          <a:ext cx="0" cy="0"/>
          <a:chOff x="0" y="0"/>
          <a:chExt cx="0" cy="0"/>
        </a:xfrm>
      </p:grpSpPr>
      <p:sp>
        <p:nvSpPr>
          <p:cNvPr id="81" name="Google Shape;81;p13"/>
          <p:cNvSpPr txBox="1"/>
          <p:nvPr>
            <p:ph type="title"/>
          </p:nvPr>
        </p:nvSpPr>
        <p:spPr>
          <a:xfrm>
            <a:off x="415600" y="593367"/>
            <a:ext cx="11360700" cy="763500"/>
          </a:xfrm>
          <a:prstGeom prst="rect">
            <a:avLst/>
          </a:prstGeom>
        </p:spPr>
        <p:txBody>
          <a:bodyPr anchorCtr="0" anchor="ctr" bIns="45700" lIns="91425" spcFirstLastPara="1" rIns="91425" wrap="square" tIns="45700">
            <a:noAutofit/>
          </a:bodyPr>
          <a:lstStyle>
            <a:lvl1pPr lvl="0" rtl="0">
              <a:spcBef>
                <a:spcPts val="0"/>
              </a:spcBef>
              <a:spcAft>
                <a:spcPts val="0"/>
              </a:spcAft>
              <a:buSzPts val="4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82" name="Google Shape;82;p13"/>
          <p:cNvSpPr txBox="1"/>
          <p:nvPr>
            <p:ph idx="1" type="body"/>
          </p:nvPr>
        </p:nvSpPr>
        <p:spPr>
          <a:xfrm>
            <a:off x="415600" y="1536633"/>
            <a:ext cx="11360700" cy="4555200"/>
          </a:xfrm>
          <a:prstGeom prst="rect">
            <a:avLst/>
          </a:prstGeom>
        </p:spPr>
        <p:txBody>
          <a:bodyPr anchorCtr="0" anchor="t" bIns="45700" lIns="91425" spcFirstLastPara="1" rIns="91425" wrap="square" tIns="45700">
            <a:noAutofit/>
          </a:bodyPr>
          <a:lstStyle>
            <a:lvl1pPr indent="-406400" lvl="0" marL="457200" rtl="0">
              <a:spcBef>
                <a:spcPts val="1000"/>
              </a:spcBef>
              <a:spcAft>
                <a:spcPts val="0"/>
              </a:spcAft>
              <a:buSzPts val="2800"/>
              <a:buChar char="•"/>
              <a:defRPr/>
            </a:lvl1pPr>
            <a:lvl2pPr indent="-381000" lvl="1" marL="914400" rtl="0">
              <a:spcBef>
                <a:spcPts val="500"/>
              </a:spcBef>
              <a:spcAft>
                <a:spcPts val="0"/>
              </a:spcAft>
              <a:buSzPts val="2400"/>
              <a:buChar char="•"/>
              <a:defRPr/>
            </a:lvl2pPr>
            <a:lvl3pPr indent="-355600" lvl="2" marL="1371600" rtl="0">
              <a:spcBef>
                <a:spcPts val="500"/>
              </a:spcBef>
              <a:spcAft>
                <a:spcPts val="0"/>
              </a:spcAft>
              <a:buSzPts val="2000"/>
              <a:buChar char="•"/>
              <a:defRPr/>
            </a:lvl3pPr>
            <a:lvl4pPr indent="-342900" lvl="3" marL="1828800" rtl="0">
              <a:spcBef>
                <a:spcPts val="500"/>
              </a:spcBef>
              <a:spcAft>
                <a:spcPts val="0"/>
              </a:spcAft>
              <a:buSzPts val="1800"/>
              <a:buChar char="•"/>
              <a:defRPr/>
            </a:lvl4pPr>
            <a:lvl5pPr indent="-342900" lvl="4" marL="2286000" rtl="0">
              <a:spcBef>
                <a:spcPts val="500"/>
              </a:spcBef>
              <a:spcAft>
                <a:spcPts val="0"/>
              </a:spcAft>
              <a:buSzPts val="1800"/>
              <a:buChar char="•"/>
              <a:defRPr/>
            </a:lvl5pPr>
            <a:lvl6pPr indent="-342900" lvl="5" marL="2743200" rtl="0">
              <a:spcBef>
                <a:spcPts val="500"/>
              </a:spcBef>
              <a:spcAft>
                <a:spcPts val="0"/>
              </a:spcAft>
              <a:buSzPts val="1800"/>
              <a:buChar char="•"/>
              <a:defRPr/>
            </a:lvl6pPr>
            <a:lvl7pPr indent="-342900" lvl="6" marL="3200400" rtl="0">
              <a:spcBef>
                <a:spcPts val="500"/>
              </a:spcBef>
              <a:spcAft>
                <a:spcPts val="0"/>
              </a:spcAft>
              <a:buSzPts val="1800"/>
              <a:buChar char="•"/>
              <a:defRPr/>
            </a:lvl7pPr>
            <a:lvl8pPr indent="-342900" lvl="7" marL="3657600" rtl="0">
              <a:spcBef>
                <a:spcPts val="500"/>
              </a:spcBef>
              <a:spcAft>
                <a:spcPts val="0"/>
              </a:spcAft>
              <a:buSzPts val="1800"/>
              <a:buChar char="•"/>
              <a:defRPr/>
            </a:lvl8pPr>
            <a:lvl9pPr indent="-342900" lvl="8" marL="4114800" rtl="0">
              <a:spcBef>
                <a:spcPts val="500"/>
              </a:spcBef>
              <a:spcAft>
                <a:spcPts val="0"/>
              </a:spcAft>
              <a:buSzPts val="1800"/>
              <a:buChar char="•"/>
              <a:defRPr/>
            </a:lvl9pPr>
          </a:lstStyle>
          <a:p/>
        </p:txBody>
      </p:sp>
      <p:sp>
        <p:nvSpPr>
          <p:cNvPr id="83" name="Google Shape;83;p13"/>
          <p:cNvSpPr txBox="1"/>
          <p:nvPr>
            <p:ph idx="12" type="sldNum"/>
          </p:nvPr>
        </p:nvSpPr>
        <p:spPr>
          <a:xfrm>
            <a:off x="11296610" y="6217622"/>
            <a:ext cx="731700" cy="524700"/>
          </a:xfrm>
          <a:prstGeom prst="rect">
            <a:avLst/>
          </a:prstGeom>
        </p:spPr>
        <p:txBody>
          <a:bodyPr anchorCtr="0" anchor="ctr" bIns="45700" lIns="91425" spcFirstLastPara="1" rIns="91425" wrap="square" tIns="4570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8.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1.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rotWithShape="1">
          <a:blip r:embed="rId1">
            <a:alphaModFix/>
          </a:blip>
          <a:tile algn="tl" flip="none" tx="0" sx="100000" ty="0" sy="100000"/>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5.png"/><Relationship Id="rId4" Type="http://schemas.openxmlformats.org/officeDocument/2006/relationships/image" Target="../media/image8.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6.png"/><Relationship Id="rId4" Type="http://schemas.openxmlformats.org/officeDocument/2006/relationships/image" Target="../media/image5.png"/><Relationship Id="rId5" Type="http://schemas.openxmlformats.org/officeDocument/2006/relationships/image" Target="../media/image1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s://www.youtube.com/watch?v=SGVtcCGBbEI"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alibri"/>
              <a:buNone/>
            </a:pPr>
            <a:r>
              <a:rPr lang="en-GB"/>
              <a:t>Ancient Egyptian Wall Paintings</a:t>
            </a:r>
            <a:endParaRPr/>
          </a:p>
        </p:txBody>
      </p:sp>
      <p:sp>
        <p:nvSpPr>
          <p:cNvPr id="89" name="Google Shape;89;p1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t/>
            </a:r>
            <a:endParaRPr/>
          </a:p>
        </p:txBody>
      </p:sp>
    </p:spTree>
  </p:cSld>
  <p:clrMapOvr>
    <a:masterClrMapping/>
  </p:clrMapOvr>
  <mc:AlternateContent>
    <mc:Choice Requires="p14">
      <p:transition p14:dur="100">
        <p:fade thruBlk="1"/>
      </p:transition>
    </mc:Choice>
    <mc:Fallback>
      <p:transition>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5"/>
          <p:cNvSpPr txBox="1"/>
          <p:nvPr>
            <p:ph type="ctrTitle"/>
          </p:nvPr>
        </p:nvSpPr>
        <p:spPr>
          <a:xfrm>
            <a:off x="152400" y="309400"/>
            <a:ext cx="11535300" cy="1293900"/>
          </a:xfrm>
          <a:prstGeom prst="rect">
            <a:avLst/>
          </a:prstGeom>
        </p:spPr>
        <p:txBody>
          <a:bodyPr anchorCtr="0" anchor="b" bIns="45700" lIns="91425" spcFirstLastPara="1" rIns="91425" wrap="square" tIns="45700">
            <a:noAutofit/>
          </a:bodyPr>
          <a:lstStyle/>
          <a:p>
            <a:pPr indent="0" lvl="0" marL="0" rtl="0" algn="l">
              <a:spcBef>
                <a:spcPts val="0"/>
              </a:spcBef>
              <a:spcAft>
                <a:spcPts val="0"/>
              </a:spcAft>
              <a:buNone/>
            </a:pPr>
            <a:r>
              <a:rPr lang="en-GB" sz="3200"/>
              <a:t>Pictures and paintings tell us a lot about people and their lives - both today and in the past. Our homes and art galleries have many pictures but they can also be found in all sorts of different places.</a:t>
            </a:r>
            <a:endParaRPr sz="3200"/>
          </a:p>
        </p:txBody>
      </p:sp>
      <p:sp>
        <p:nvSpPr>
          <p:cNvPr id="95" name="Google Shape;95;p15"/>
          <p:cNvSpPr txBox="1"/>
          <p:nvPr>
            <p:ph idx="1" type="subTitle"/>
          </p:nvPr>
        </p:nvSpPr>
        <p:spPr>
          <a:xfrm>
            <a:off x="1695875" y="3567675"/>
            <a:ext cx="10301400" cy="16557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rPr lang="en-GB" sz="3300">
                <a:solidFill>
                  <a:srgbClr val="000000"/>
                </a:solidFill>
              </a:rPr>
              <a:t>           </a:t>
            </a:r>
            <a:r>
              <a:rPr lang="en-GB" sz="3100">
                <a:solidFill>
                  <a:srgbClr val="000000"/>
                </a:solidFill>
              </a:rPr>
              <a:t>This painting (believed to be Banksy) was found on the </a:t>
            </a:r>
            <a:endParaRPr sz="3100">
              <a:solidFill>
                <a:srgbClr val="000000"/>
              </a:solidFill>
            </a:endParaRPr>
          </a:p>
          <a:p>
            <a:pPr indent="0" lvl="0" marL="0" rtl="0" algn="l">
              <a:spcBef>
                <a:spcPts val="1000"/>
              </a:spcBef>
              <a:spcAft>
                <a:spcPts val="0"/>
              </a:spcAft>
              <a:buNone/>
            </a:pPr>
            <a:r>
              <a:rPr lang="en-GB" sz="3100">
                <a:solidFill>
                  <a:srgbClr val="000000"/>
                </a:solidFill>
              </a:rPr>
              <a:t>o   an  outside wall of a house.</a:t>
            </a:r>
            <a:endParaRPr sz="2200"/>
          </a:p>
        </p:txBody>
      </p:sp>
      <p:pic>
        <p:nvPicPr>
          <p:cNvPr id="96" name="Google Shape;96;p15"/>
          <p:cNvPicPr preferRelativeResize="0"/>
          <p:nvPr/>
        </p:nvPicPr>
        <p:blipFill>
          <a:blip r:embed="rId3">
            <a:alphaModFix/>
          </a:blip>
          <a:stretch>
            <a:fillRect/>
          </a:stretch>
        </p:blipFill>
        <p:spPr>
          <a:xfrm>
            <a:off x="152400" y="1766613"/>
            <a:ext cx="2540861" cy="1612650"/>
          </a:xfrm>
          <a:prstGeom prst="rect">
            <a:avLst/>
          </a:prstGeom>
          <a:noFill/>
          <a:ln>
            <a:noFill/>
          </a:ln>
        </p:spPr>
      </p:pic>
      <p:sp>
        <p:nvSpPr>
          <p:cNvPr id="97" name="Google Shape;97;p15"/>
          <p:cNvSpPr txBox="1"/>
          <p:nvPr/>
        </p:nvSpPr>
        <p:spPr>
          <a:xfrm>
            <a:off x="2784450" y="1679800"/>
            <a:ext cx="9776400" cy="114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3100">
                <a:latin typeface="Calibri"/>
                <a:ea typeface="Calibri"/>
                <a:cs typeface="Calibri"/>
                <a:sym typeface="Calibri"/>
              </a:rPr>
              <a:t>Here the paintings were found on the walls of caves. </a:t>
            </a:r>
            <a:endParaRPr sz="3100">
              <a:latin typeface="Calibri"/>
              <a:ea typeface="Calibri"/>
              <a:cs typeface="Calibri"/>
              <a:sym typeface="Calibri"/>
            </a:endParaRPr>
          </a:p>
          <a:p>
            <a:pPr indent="0" lvl="0" marL="0" rtl="0" algn="l">
              <a:spcBef>
                <a:spcPts val="0"/>
              </a:spcBef>
              <a:spcAft>
                <a:spcPts val="0"/>
              </a:spcAft>
              <a:buNone/>
            </a:pPr>
            <a:r>
              <a:rPr lang="en-GB" sz="3100">
                <a:latin typeface="Calibri"/>
                <a:ea typeface="Calibri"/>
                <a:cs typeface="Calibri"/>
                <a:sym typeface="Calibri"/>
              </a:rPr>
              <a:t>They were made thousands of years ago.</a:t>
            </a:r>
            <a:endParaRPr sz="3100">
              <a:latin typeface="Calibri"/>
              <a:ea typeface="Calibri"/>
              <a:cs typeface="Calibri"/>
              <a:sym typeface="Calibri"/>
            </a:endParaRPr>
          </a:p>
        </p:txBody>
      </p:sp>
      <p:pic>
        <p:nvPicPr>
          <p:cNvPr id="98" name="Google Shape;98;p15"/>
          <p:cNvPicPr preferRelativeResize="0"/>
          <p:nvPr/>
        </p:nvPicPr>
        <p:blipFill>
          <a:blip r:embed="rId4">
            <a:alphaModFix/>
          </a:blip>
          <a:stretch>
            <a:fillRect/>
          </a:stretch>
        </p:blipFill>
        <p:spPr>
          <a:xfrm>
            <a:off x="152400" y="3491262"/>
            <a:ext cx="2540850" cy="1808538"/>
          </a:xfrm>
          <a:prstGeom prst="rect">
            <a:avLst/>
          </a:prstGeom>
          <a:noFill/>
          <a:ln>
            <a:noFill/>
          </a:ln>
        </p:spPr>
      </p:pic>
      <p:pic>
        <p:nvPicPr>
          <p:cNvPr id="99" name="Google Shape;99;p15"/>
          <p:cNvPicPr preferRelativeResize="0"/>
          <p:nvPr/>
        </p:nvPicPr>
        <p:blipFill>
          <a:blip r:embed="rId5">
            <a:alphaModFix/>
          </a:blip>
          <a:stretch>
            <a:fillRect/>
          </a:stretch>
        </p:blipFill>
        <p:spPr>
          <a:xfrm>
            <a:off x="152400" y="5411770"/>
            <a:ext cx="2540850" cy="1293805"/>
          </a:xfrm>
          <a:prstGeom prst="rect">
            <a:avLst/>
          </a:prstGeom>
          <a:noFill/>
          <a:ln>
            <a:noFill/>
          </a:ln>
        </p:spPr>
      </p:pic>
      <p:sp>
        <p:nvSpPr>
          <p:cNvPr id="100" name="Google Shape;100;p15"/>
          <p:cNvSpPr txBox="1"/>
          <p:nvPr/>
        </p:nvSpPr>
        <p:spPr>
          <a:xfrm>
            <a:off x="2870400" y="5488375"/>
            <a:ext cx="9776400" cy="114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3100">
                <a:latin typeface="Calibri"/>
                <a:ea typeface="Calibri"/>
                <a:cs typeface="Calibri"/>
                <a:sym typeface="Calibri"/>
              </a:rPr>
              <a:t>These pictures were drawn on a street pavement.</a:t>
            </a:r>
            <a:endParaRPr>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6"/>
          <p:cNvPicPr preferRelativeResize="0"/>
          <p:nvPr/>
        </p:nvPicPr>
        <p:blipFill rotWithShape="1">
          <a:blip r:embed="rId3">
            <a:alphaModFix/>
          </a:blip>
          <a:srcRect b="0" l="0" r="0" t="0"/>
          <a:stretch/>
        </p:blipFill>
        <p:spPr>
          <a:xfrm>
            <a:off x="7673550" y="1223600"/>
            <a:ext cx="4272100" cy="3579625"/>
          </a:xfrm>
          <a:prstGeom prst="rect">
            <a:avLst/>
          </a:prstGeom>
          <a:noFill/>
          <a:ln>
            <a:noFill/>
          </a:ln>
        </p:spPr>
      </p:pic>
      <p:pic>
        <p:nvPicPr>
          <p:cNvPr id="106" name="Google Shape;106;p16"/>
          <p:cNvPicPr preferRelativeResize="0"/>
          <p:nvPr/>
        </p:nvPicPr>
        <p:blipFill rotWithShape="1">
          <a:blip r:embed="rId4">
            <a:alphaModFix/>
          </a:blip>
          <a:srcRect b="0" l="0" r="0" t="0"/>
          <a:stretch/>
        </p:blipFill>
        <p:spPr>
          <a:xfrm>
            <a:off x="206275" y="1223600"/>
            <a:ext cx="3248175" cy="3155382"/>
          </a:xfrm>
          <a:prstGeom prst="rect">
            <a:avLst/>
          </a:prstGeom>
          <a:noFill/>
          <a:ln>
            <a:noFill/>
          </a:ln>
        </p:spPr>
      </p:pic>
      <p:sp>
        <p:nvSpPr>
          <p:cNvPr id="107" name="Google Shape;107;p16"/>
          <p:cNvSpPr txBox="1"/>
          <p:nvPr/>
        </p:nvSpPr>
        <p:spPr>
          <a:xfrm>
            <a:off x="1207800" y="412500"/>
            <a:ext cx="9776400" cy="1140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3900">
                <a:latin typeface="Calibri"/>
                <a:ea typeface="Calibri"/>
                <a:cs typeface="Calibri"/>
                <a:sym typeface="Calibri"/>
              </a:rPr>
              <a:t>Where do you think these pictures were found?</a:t>
            </a:r>
            <a:endParaRPr sz="3900">
              <a:latin typeface="Calibri"/>
              <a:ea typeface="Calibri"/>
              <a:cs typeface="Calibri"/>
              <a:sym typeface="Calibri"/>
            </a:endParaRPr>
          </a:p>
        </p:txBody>
      </p:sp>
      <p:pic>
        <p:nvPicPr>
          <p:cNvPr id="108" name="Google Shape;108;p16"/>
          <p:cNvPicPr preferRelativeResize="0"/>
          <p:nvPr/>
        </p:nvPicPr>
        <p:blipFill rotWithShape="1">
          <a:blip r:embed="rId5">
            <a:alphaModFix/>
          </a:blip>
          <a:srcRect b="0" l="0" r="0" t="0"/>
          <a:stretch/>
        </p:blipFill>
        <p:spPr>
          <a:xfrm>
            <a:off x="3573422" y="4097928"/>
            <a:ext cx="3981150" cy="2654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17"/>
          <p:cNvSpPr txBox="1"/>
          <p:nvPr/>
        </p:nvSpPr>
        <p:spPr>
          <a:xfrm>
            <a:off x="85950" y="395325"/>
            <a:ext cx="11945700" cy="635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3300">
                <a:solidFill>
                  <a:schemeClr val="dk1"/>
                </a:solidFill>
                <a:latin typeface="Calibri"/>
                <a:ea typeface="Calibri"/>
                <a:cs typeface="Calibri"/>
                <a:sym typeface="Calibri"/>
              </a:rPr>
              <a:t>The pictures were found on the tomb walls of rich and powerful Ancient Egyptians. Tombs were places where Egyptian people were buried when they died. </a:t>
            </a:r>
            <a:r>
              <a:rPr lang="en-GB" sz="3300">
                <a:solidFill>
                  <a:schemeClr val="dk1"/>
                </a:solidFill>
                <a:latin typeface="Calibri"/>
                <a:ea typeface="Calibri"/>
                <a:cs typeface="Calibri"/>
                <a:sym typeface="Calibri"/>
              </a:rPr>
              <a:t>These paintings were there to help the dead person in the afterlife (life after death).</a:t>
            </a:r>
            <a:endParaRPr sz="3800">
              <a:latin typeface="Calibri"/>
              <a:ea typeface="Calibri"/>
              <a:cs typeface="Calibri"/>
              <a:sym typeface="Calibri"/>
            </a:endParaRPr>
          </a:p>
          <a:p>
            <a:pPr indent="0" lvl="0" marL="0" rtl="0" algn="l">
              <a:spcBef>
                <a:spcPts val="0"/>
              </a:spcBef>
              <a:spcAft>
                <a:spcPts val="0"/>
              </a:spcAft>
              <a:buNone/>
            </a:pPr>
            <a:r>
              <a:t/>
            </a:r>
            <a:endParaRPr sz="2600">
              <a:latin typeface="Calibri"/>
              <a:ea typeface="Calibri"/>
              <a:cs typeface="Calibri"/>
              <a:sym typeface="Calibri"/>
            </a:endParaRPr>
          </a:p>
          <a:p>
            <a:pPr indent="0" lvl="0" marL="0" rtl="0" algn="l">
              <a:spcBef>
                <a:spcPts val="0"/>
              </a:spcBef>
              <a:spcAft>
                <a:spcPts val="0"/>
              </a:spcAft>
              <a:buNone/>
            </a:pPr>
            <a:r>
              <a:t/>
            </a:r>
            <a:endParaRPr sz="2600">
              <a:latin typeface="Calibri"/>
              <a:ea typeface="Calibri"/>
              <a:cs typeface="Calibri"/>
              <a:sym typeface="Calibri"/>
            </a:endParaRPr>
          </a:p>
          <a:p>
            <a:pPr indent="0" lvl="0" marL="0" rtl="0" algn="l">
              <a:spcBef>
                <a:spcPts val="0"/>
              </a:spcBef>
              <a:spcAft>
                <a:spcPts val="0"/>
              </a:spcAft>
              <a:buNone/>
            </a:pPr>
            <a:r>
              <a:t/>
            </a:r>
            <a:endParaRPr sz="2600">
              <a:latin typeface="Calibri"/>
              <a:ea typeface="Calibri"/>
              <a:cs typeface="Calibri"/>
              <a:sym typeface="Calibri"/>
            </a:endParaRPr>
          </a:p>
          <a:p>
            <a:pPr indent="0" lvl="0" marL="0" rtl="0" algn="l">
              <a:spcBef>
                <a:spcPts val="0"/>
              </a:spcBef>
              <a:spcAft>
                <a:spcPts val="0"/>
              </a:spcAft>
              <a:buNone/>
            </a:pPr>
            <a:r>
              <a:t/>
            </a:r>
            <a:endParaRPr sz="2600">
              <a:latin typeface="Calibri"/>
              <a:ea typeface="Calibri"/>
              <a:cs typeface="Calibri"/>
              <a:sym typeface="Calibri"/>
            </a:endParaRPr>
          </a:p>
          <a:p>
            <a:pPr indent="0" lvl="0" marL="0" rtl="0" algn="l">
              <a:spcBef>
                <a:spcPts val="0"/>
              </a:spcBef>
              <a:spcAft>
                <a:spcPts val="0"/>
              </a:spcAft>
              <a:buNone/>
            </a:pPr>
            <a:r>
              <a:t/>
            </a:r>
            <a:endParaRPr sz="2600">
              <a:latin typeface="Calibri"/>
              <a:ea typeface="Calibri"/>
              <a:cs typeface="Calibri"/>
              <a:sym typeface="Calibri"/>
            </a:endParaRPr>
          </a:p>
          <a:p>
            <a:pPr indent="0" lvl="0" marL="0" rtl="0" algn="l">
              <a:spcBef>
                <a:spcPts val="0"/>
              </a:spcBef>
              <a:spcAft>
                <a:spcPts val="0"/>
              </a:spcAft>
              <a:buNone/>
            </a:pPr>
            <a:r>
              <a:t/>
            </a:r>
            <a:endParaRPr sz="3800">
              <a:latin typeface="Calibri"/>
              <a:ea typeface="Calibri"/>
              <a:cs typeface="Calibri"/>
              <a:sym typeface="Calibri"/>
            </a:endParaRPr>
          </a:p>
        </p:txBody>
      </p:sp>
      <p:pic>
        <p:nvPicPr>
          <p:cNvPr id="114" name="Google Shape;114;p17"/>
          <p:cNvPicPr preferRelativeResize="0"/>
          <p:nvPr/>
        </p:nvPicPr>
        <p:blipFill>
          <a:blip r:embed="rId3">
            <a:alphaModFix/>
          </a:blip>
          <a:stretch>
            <a:fillRect/>
          </a:stretch>
        </p:blipFill>
        <p:spPr>
          <a:xfrm>
            <a:off x="8421189" y="2764775"/>
            <a:ext cx="3507261" cy="2288500"/>
          </a:xfrm>
          <a:prstGeom prst="rect">
            <a:avLst/>
          </a:prstGeom>
          <a:noFill/>
          <a:ln>
            <a:noFill/>
          </a:ln>
        </p:spPr>
      </p:pic>
      <p:pic>
        <p:nvPicPr>
          <p:cNvPr id="115" name="Google Shape;115;p17"/>
          <p:cNvPicPr preferRelativeResize="0"/>
          <p:nvPr/>
        </p:nvPicPr>
        <p:blipFill>
          <a:blip r:embed="rId4">
            <a:alphaModFix/>
          </a:blip>
          <a:stretch>
            <a:fillRect/>
          </a:stretch>
        </p:blipFill>
        <p:spPr>
          <a:xfrm>
            <a:off x="226100" y="2819650"/>
            <a:ext cx="4786525" cy="2577375"/>
          </a:xfrm>
          <a:prstGeom prst="rect">
            <a:avLst/>
          </a:prstGeom>
          <a:noFill/>
          <a:ln>
            <a:noFill/>
          </a:ln>
        </p:spPr>
      </p:pic>
      <p:pic>
        <p:nvPicPr>
          <p:cNvPr id="116" name="Google Shape;116;p17"/>
          <p:cNvPicPr preferRelativeResize="0"/>
          <p:nvPr/>
        </p:nvPicPr>
        <p:blipFill>
          <a:blip r:embed="rId5">
            <a:alphaModFix/>
          </a:blip>
          <a:stretch>
            <a:fillRect/>
          </a:stretch>
        </p:blipFill>
        <p:spPr>
          <a:xfrm>
            <a:off x="5114541" y="4466528"/>
            <a:ext cx="3406725" cy="228849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8"/>
          <p:cNvSpPr/>
          <p:nvPr/>
        </p:nvSpPr>
        <p:spPr>
          <a:xfrm>
            <a:off x="119275" y="379825"/>
            <a:ext cx="7409100" cy="4828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000"/>
          </a:p>
          <a:p>
            <a:pPr indent="0" lvl="0" marL="0" marR="0" rtl="0" algn="l">
              <a:lnSpc>
                <a:spcPct val="100000"/>
              </a:lnSpc>
              <a:spcBef>
                <a:spcPts val="0"/>
              </a:spcBef>
              <a:spcAft>
                <a:spcPts val="0"/>
              </a:spcAft>
              <a:buClr>
                <a:srgbClr val="000000"/>
              </a:buClr>
              <a:buFont typeface="Arial"/>
              <a:buNone/>
            </a:pPr>
            <a:r>
              <a:rPr lang="en-GB" sz="3300">
                <a:latin typeface="Calibri"/>
                <a:ea typeface="Calibri"/>
                <a:cs typeface="Calibri"/>
                <a:sym typeface="Calibri"/>
              </a:rPr>
              <a:t>When you look at Egyptian paintings (and carvings) you’ll notice that the face is always sideways, the upper body always faces forward, and the legs and feet face sideways. This is not a natural position. </a:t>
            </a:r>
            <a:endParaRPr sz="3300">
              <a:latin typeface="Calibri"/>
              <a:ea typeface="Calibri"/>
              <a:cs typeface="Calibri"/>
              <a:sym typeface="Calibri"/>
            </a:endParaRPr>
          </a:p>
          <a:p>
            <a:pPr indent="0" lvl="0" marL="0" marR="0" rtl="0" algn="l">
              <a:lnSpc>
                <a:spcPct val="100000"/>
              </a:lnSpc>
              <a:spcBef>
                <a:spcPts val="0"/>
              </a:spcBef>
              <a:spcAft>
                <a:spcPts val="0"/>
              </a:spcAft>
              <a:buClr>
                <a:srgbClr val="000000"/>
              </a:buClr>
              <a:buFont typeface="Arial"/>
              <a:buNone/>
            </a:pPr>
            <a:r>
              <a:t/>
            </a:r>
            <a:endParaRPr sz="3300">
              <a:latin typeface="Calibri"/>
              <a:ea typeface="Calibri"/>
              <a:cs typeface="Calibri"/>
              <a:sym typeface="Calibri"/>
            </a:endParaRPr>
          </a:p>
          <a:p>
            <a:pPr indent="0" lvl="0" marL="0" marR="0" rtl="0" algn="l">
              <a:lnSpc>
                <a:spcPct val="100000"/>
              </a:lnSpc>
              <a:spcBef>
                <a:spcPts val="0"/>
              </a:spcBef>
              <a:spcAft>
                <a:spcPts val="0"/>
              </a:spcAft>
              <a:buClr>
                <a:srgbClr val="000000"/>
              </a:buClr>
              <a:buFont typeface="Arial"/>
              <a:buNone/>
            </a:pPr>
            <a:r>
              <a:rPr lang="en-GB" sz="3300">
                <a:latin typeface="Calibri"/>
                <a:ea typeface="Calibri"/>
                <a:cs typeface="Calibri"/>
                <a:sym typeface="Calibri"/>
              </a:rPr>
              <a:t>You’ll also notice that the one eye that shows is always painted on the side of the face.</a:t>
            </a:r>
            <a:r>
              <a:rPr lang="en-GB" sz="3200">
                <a:solidFill>
                  <a:srgbClr val="333333"/>
                </a:solidFill>
                <a:latin typeface="Jim Nightshade"/>
                <a:ea typeface="Jim Nightshade"/>
                <a:cs typeface="Jim Nightshade"/>
                <a:sym typeface="Jim Nightshade"/>
              </a:rPr>
              <a:t> </a:t>
            </a:r>
            <a:endParaRPr sz="3200">
              <a:latin typeface="Jim Nightshade"/>
              <a:ea typeface="Jim Nightshade"/>
              <a:cs typeface="Jim Nightshade"/>
              <a:sym typeface="Jim Nightshade"/>
            </a:endParaRPr>
          </a:p>
          <a:p>
            <a:pPr indent="0" lvl="0" marL="0" marR="0" rtl="0" algn="l">
              <a:spcBef>
                <a:spcPts val="0"/>
              </a:spcBef>
              <a:spcAft>
                <a:spcPts val="0"/>
              </a:spcAft>
              <a:buNone/>
            </a:pPr>
            <a:br>
              <a:rPr lang="en-GB" sz="3200">
                <a:solidFill>
                  <a:schemeClr val="dk1"/>
                </a:solidFill>
                <a:latin typeface="Jim Nightshade"/>
                <a:ea typeface="Jim Nightshade"/>
                <a:cs typeface="Jim Nightshade"/>
                <a:sym typeface="Jim Nightshade"/>
              </a:rPr>
            </a:br>
            <a:br>
              <a:rPr lang="en-GB" sz="3200">
                <a:solidFill>
                  <a:schemeClr val="dk1"/>
                </a:solidFill>
                <a:latin typeface="Jim Nightshade"/>
                <a:ea typeface="Jim Nightshade"/>
                <a:cs typeface="Jim Nightshade"/>
                <a:sym typeface="Jim Nightshade"/>
              </a:rPr>
            </a:b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id="122" name="Google Shape;122;p18"/>
          <p:cNvPicPr preferRelativeResize="0"/>
          <p:nvPr/>
        </p:nvPicPr>
        <p:blipFill rotWithShape="1">
          <a:blip r:embed="rId3">
            <a:alphaModFix/>
          </a:blip>
          <a:srcRect b="0" l="0" r="0" t="0"/>
          <a:stretch/>
        </p:blipFill>
        <p:spPr>
          <a:xfrm>
            <a:off x="7727827" y="190727"/>
            <a:ext cx="3925625" cy="3184625"/>
          </a:xfrm>
          <a:prstGeom prst="rect">
            <a:avLst/>
          </a:prstGeom>
          <a:noFill/>
          <a:ln>
            <a:noFill/>
          </a:ln>
        </p:spPr>
      </p:pic>
      <p:pic>
        <p:nvPicPr>
          <p:cNvPr id="123" name="Google Shape;123;p18"/>
          <p:cNvPicPr preferRelativeResize="0"/>
          <p:nvPr/>
        </p:nvPicPr>
        <p:blipFill>
          <a:blip r:embed="rId4">
            <a:alphaModFix/>
          </a:blip>
          <a:stretch>
            <a:fillRect/>
          </a:stretch>
        </p:blipFill>
        <p:spPr>
          <a:xfrm>
            <a:off x="7727836" y="3475911"/>
            <a:ext cx="3925625" cy="3107011"/>
          </a:xfrm>
          <a:prstGeom prst="rect">
            <a:avLst/>
          </a:prstGeom>
          <a:noFill/>
          <a:ln>
            <a:noFill/>
          </a:ln>
        </p:spPr>
      </p:pic>
      <p:pic>
        <p:nvPicPr>
          <p:cNvPr id="124" name="Google Shape;124;p18"/>
          <p:cNvPicPr preferRelativeResize="0"/>
          <p:nvPr/>
        </p:nvPicPr>
        <p:blipFill rotWithShape="1">
          <a:blip r:embed="rId5">
            <a:alphaModFix/>
          </a:blip>
          <a:srcRect b="0" l="0" r="0" t="0"/>
          <a:stretch/>
        </p:blipFill>
        <p:spPr>
          <a:xfrm>
            <a:off x="3906498" y="4675095"/>
            <a:ext cx="3028550" cy="20190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9"/>
          <p:cNvSpPr/>
          <p:nvPr/>
        </p:nvSpPr>
        <p:spPr>
          <a:xfrm>
            <a:off x="453775" y="647277"/>
            <a:ext cx="10668000" cy="27867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sz="3700">
                <a:solidFill>
                  <a:schemeClr val="dk1"/>
                </a:solidFill>
                <a:latin typeface="Calibri"/>
                <a:ea typeface="Calibri"/>
                <a:cs typeface="Calibri"/>
                <a:sym typeface="Calibri"/>
              </a:rPr>
              <a:t>A lot of what we know about the Ancient Egyptians comes from their art. We can learn things such as what they looked like, what kind of clothes they wore, what jobs they did and what they considered to be important from their art.</a:t>
            </a:r>
            <a:endParaRPr/>
          </a:p>
        </p:txBody>
      </p:sp>
      <p:pic>
        <p:nvPicPr>
          <p:cNvPr id="130" name="Google Shape;130;p19"/>
          <p:cNvPicPr preferRelativeResize="0"/>
          <p:nvPr/>
        </p:nvPicPr>
        <p:blipFill rotWithShape="1">
          <a:blip r:embed="rId3">
            <a:alphaModFix/>
          </a:blip>
          <a:srcRect b="0" l="0" r="0" t="0"/>
          <a:stretch/>
        </p:blipFill>
        <p:spPr>
          <a:xfrm>
            <a:off x="7366863" y="3187816"/>
            <a:ext cx="3657603" cy="2786745"/>
          </a:xfrm>
          <a:prstGeom prst="rect">
            <a:avLst/>
          </a:prstGeom>
          <a:noFill/>
          <a:ln>
            <a:noFill/>
          </a:ln>
        </p:spPr>
      </p:pic>
      <p:sp>
        <p:nvSpPr>
          <p:cNvPr id="131" name="Google Shape;131;p19"/>
          <p:cNvSpPr/>
          <p:nvPr/>
        </p:nvSpPr>
        <p:spPr>
          <a:xfrm>
            <a:off x="453775" y="647276"/>
            <a:ext cx="10668000" cy="29622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sz="3700">
                <a:solidFill>
                  <a:schemeClr val="dk1"/>
                </a:solidFill>
                <a:latin typeface="Calibri"/>
                <a:ea typeface="Calibri"/>
                <a:cs typeface="Calibri"/>
                <a:sym typeface="Calibri"/>
              </a:rPr>
              <a:t>A lot of what we know about the Ancient Egyptians comes from their art. We can learn things such as what they looked like, what kind of clothes they wore, what jobs they did and what they considered to be important from their art.</a:t>
            </a:r>
            <a:endParaRPr/>
          </a:p>
        </p:txBody>
      </p:sp>
      <p:pic>
        <p:nvPicPr>
          <p:cNvPr id="132" name="Google Shape;132;p19"/>
          <p:cNvPicPr preferRelativeResize="0"/>
          <p:nvPr/>
        </p:nvPicPr>
        <p:blipFill>
          <a:blip r:embed="rId4">
            <a:alphaModFix/>
          </a:blip>
          <a:stretch>
            <a:fillRect/>
          </a:stretch>
        </p:blipFill>
        <p:spPr>
          <a:xfrm>
            <a:off x="344125" y="3956733"/>
            <a:ext cx="3540350" cy="2599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0"/>
          <p:cNvSpPr txBox="1"/>
          <p:nvPr/>
        </p:nvSpPr>
        <p:spPr>
          <a:xfrm>
            <a:off x="0" y="0"/>
            <a:ext cx="11882700" cy="5654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sz="1800">
              <a:solidFill>
                <a:schemeClr val="dk1"/>
              </a:solidFill>
            </a:endParaRPr>
          </a:p>
          <a:p>
            <a:pPr indent="0" lvl="0" marL="0" rtl="0" algn="ctr">
              <a:lnSpc>
                <a:spcPct val="115000"/>
              </a:lnSpc>
              <a:spcBef>
                <a:spcPts val="1600"/>
              </a:spcBef>
              <a:spcAft>
                <a:spcPts val="0"/>
              </a:spcAft>
              <a:buNone/>
            </a:pPr>
            <a:r>
              <a:rPr b="1" lang="en-GB" sz="3200">
                <a:solidFill>
                  <a:srgbClr val="333333"/>
                </a:solidFill>
                <a:latin typeface="Jim Nightshade"/>
                <a:ea typeface="Jim Nightshade"/>
                <a:cs typeface="Jim Nightshade"/>
                <a:sym typeface="Jim Nightshade"/>
              </a:rPr>
              <a:t>Your task today is to draw either a picture of an Ancient Egyptian (person or god) or if you prefer, a drawing of their head only. Can you remember the rules?</a:t>
            </a:r>
            <a:endParaRPr b="1" sz="3200">
              <a:solidFill>
                <a:srgbClr val="333333"/>
              </a:solidFill>
              <a:latin typeface="Jim Nightshade"/>
              <a:ea typeface="Jim Nightshade"/>
              <a:cs typeface="Jim Nightshade"/>
              <a:sym typeface="Jim Nightshade"/>
            </a:endParaRPr>
          </a:p>
          <a:p>
            <a:pPr indent="0" lvl="0" marL="0" rtl="0" algn="ctr">
              <a:lnSpc>
                <a:spcPct val="115000"/>
              </a:lnSpc>
              <a:spcBef>
                <a:spcPts val="1600"/>
              </a:spcBef>
              <a:spcAft>
                <a:spcPts val="0"/>
              </a:spcAft>
              <a:buNone/>
            </a:pPr>
            <a:r>
              <a:rPr b="1" lang="en-GB" sz="3200" u="sng">
                <a:solidFill>
                  <a:srgbClr val="333333"/>
                </a:solidFill>
                <a:latin typeface="Jim Nightshade"/>
                <a:ea typeface="Jim Nightshade"/>
                <a:cs typeface="Jim Nightshade"/>
                <a:sym typeface="Jim Nightshade"/>
              </a:rPr>
              <a:t>The Rules</a:t>
            </a:r>
            <a:endParaRPr b="1" sz="3200" u="sng">
              <a:solidFill>
                <a:srgbClr val="333333"/>
              </a:solidFill>
              <a:latin typeface="Jim Nightshade"/>
              <a:ea typeface="Jim Nightshade"/>
              <a:cs typeface="Jim Nightshade"/>
              <a:sym typeface="Jim Nightshade"/>
            </a:endParaRPr>
          </a:p>
          <a:p>
            <a:pPr indent="-431800" lvl="0" marL="457200" rtl="0" algn="l">
              <a:lnSpc>
                <a:spcPct val="115000"/>
              </a:lnSpc>
              <a:spcBef>
                <a:spcPts val="1600"/>
              </a:spcBef>
              <a:spcAft>
                <a:spcPts val="0"/>
              </a:spcAft>
              <a:buClr>
                <a:srgbClr val="333333"/>
              </a:buClr>
              <a:buSzPts val="3200"/>
              <a:buFont typeface="Jim Nightshade"/>
              <a:buChar char="●"/>
            </a:pPr>
            <a:r>
              <a:rPr lang="en-GB" sz="3200">
                <a:solidFill>
                  <a:srgbClr val="333333"/>
                </a:solidFill>
                <a:latin typeface="Jim Nightshade"/>
                <a:ea typeface="Jim Nightshade"/>
                <a:cs typeface="Jim Nightshade"/>
                <a:sym typeface="Jim Nightshade"/>
              </a:rPr>
              <a:t>The chest and eye are drawn as if looking at the person from the front.</a:t>
            </a:r>
            <a:endParaRPr sz="3200">
              <a:solidFill>
                <a:srgbClr val="333333"/>
              </a:solidFill>
              <a:latin typeface="Jim Nightshade"/>
              <a:ea typeface="Jim Nightshade"/>
              <a:cs typeface="Jim Nightshade"/>
              <a:sym typeface="Jim Nightshade"/>
            </a:endParaRPr>
          </a:p>
          <a:p>
            <a:pPr indent="-431800" lvl="0" marL="457200" rtl="0" algn="l">
              <a:spcBef>
                <a:spcPts val="0"/>
              </a:spcBef>
              <a:spcAft>
                <a:spcPts val="0"/>
              </a:spcAft>
              <a:buClr>
                <a:srgbClr val="333333"/>
              </a:buClr>
              <a:buSzPts val="3200"/>
              <a:buFont typeface="Jim Nightshade"/>
              <a:buChar char="●"/>
            </a:pPr>
            <a:r>
              <a:rPr lang="en-GB" sz="3200">
                <a:solidFill>
                  <a:srgbClr val="333333"/>
                </a:solidFill>
                <a:latin typeface="Jim Nightshade"/>
                <a:ea typeface="Jim Nightshade"/>
                <a:cs typeface="Jim Nightshade"/>
                <a:sym typeface="Jim Nightshade"/>
              </a:rPr>
              <a:t>The hips, legs and head of the person are drawn as if looking at them from the side.</a:t>
            </a:r>
            <a:endParaRPr sz="3200">
              <a:solidFill>
                <a:srgbClr val="333333"/>
              </a:solidFill>
              <a:latin typeface="Jim Nightshade"/>
              <a:ea typeface="Jim Nightshade"/>
              <a:cs typeface="Jim Nightshade"/>
              <a:sym typeface="Jim Nightshade"/>
            </a:endParaRPr>
          </a:p>
          <a:p>
            <a:pPr indent="-431800" lvl="0" marL="457200" rtl="0" algn="l">
              <a:spcBef>
                <a:spcPts val="0"/>
              </a:spcBef>
              <a:spcAft>
                <a:spcPts val="0"/>
              </a:spcAft>
              <a:buClr>
                <a:srgbClr val="333333"/>
              </a:buClr>
              <a:buSzPts val="3200"/>
              <a:buFont typeface="Jim Nightshade"/>
              <a:buChar char="●"/>
            </a:pPr>
            <a:r>
              <a:rPr lang="en-GB" sz="3200">
                <a:solidFill>
                  <a:srgbClr val="333333"/>
                </a:solidFill>
                <a:latin typeface="Jim Nightshade"/>
                <a:ea typeface="Jim Nightshade"/>
                <a:cs typeface="Jim Nightshade"/>
                <a:sym typeface="Jim Nightshade"/>
              </a:rPr>
              <a:t>Men were drawn with one foot in front of the other.</a:t>
            </a:r>
            <a:endParaRPr sz="3200">
              <a:solidFill>
                <a:srgbClr val="333333"/>
              </a:solidFill>
              <a:latin typeface="Jim Nightshade"/>
              <a:ea typeface="Jim Nightshade"/>
              <a:cs typeface="Jim Nightshade"/>
              <a:sym typeface="Jim Nightshade"/>
            </a:endParaRPr>
          </a:p>
          <a:p>
            <a:pPr indent="-431800" lvl="0" marL="457200" rtl="0" algn="l">
              <a:spcBef>
                <a:spcPts val="0"/>
              </a:spcBef>
              <a:spcAft>
                <a:spcPts val="0"/>
              </a:spcAft>
              <a:buClr>
                <a:srgbClr val="333333"/>
              </a:buClr>
              <a:buSzPts val="3200"/>
              <a:buFont typeface="Jim Nightshade"/>
              <a:buChar char="●"/>
            </a:pPr>
            <a:r>
              <a:rPr lang="en-GB" sz="3200">
                <a:solidFill>
                  <a:srgbClr val="333333"/>
                </a:solidFill>
                <a:latin typeface="Jim Nightshade"/>
                <a:ea typeface="Jim Nightshade"/>
                <a:cs typeface="Jim Nightshade"/>
                <a:sym typeface="Jim Nightshade"/>
              </a:rPr>
              <a:t>Women were drawn with their feet together.</a:t>
            </a:r>
            <a:endParaRPr sz="3200">
              <a:solidFill>
                <a:srgbClr val="333333"/>
              </a:solidFill>
              <a:latin typeface="Jim Nightshade"/>
              <a:ea typeface="Jim Nightshade"/>
              <a:cs typeface="Jim Nightshade"/>
              <a:sym typeface="Jim Nightshade"/>
            </a:endParaRPr>
          </a:p>
          <a:p>
            <a:pPr indent="-431800" lvl="0" marL="457200" rtl="0" algn="l">
              <a:spcBef>
                <a:spcPts val="0"/>
              </a:spcBef>
              <a:spcAft>
                <a:spcPts val="0"/>
              </a:spcAft>
              <a:buClr>
                <a:srgbClr val="333333"/>
              </a:buClr>
              <a:buSzPts val="3200"/>
              <a:buFont typeface="Jim Nightshade"/>
              <a:buChar char="●"/>
            </a:pPr>
            <a:r>
              <a:rPr lang="en-GB" sz="3200">
                <a:solidFill>
                  <a:srgbClr val="333333"/>
                </a:solidFill>
                <a:latin typeface="Jim Nightshade"/>
                <a:ea typeface="Jim Nightshade"/>
                <a:cs typeface="Jim Nightshade"/>
                <a:sym typeface="Jim Nightshade"/>
              </a:rPr>
              <a:t>Servants were drawn smaller than a King.</a:t>
            </a:r>
            <a:endParaRPr sz="3200">
              <a:solidFill>
                <a:srgbClr val="333333"/>
              </a:solidFill>
              <a:latin typeface="Jim Nightshade"/>
              <a:ea typeface="Jim Nightshade"/>
              <a:cs typeface="Jim Nightshade"/>
              <a:sym typeface="Jim Nightshade"/>
            </a:endParaRPr>
          </a:p>
          <a:p>
            <a:pPr indent="-431800" lvl="0" marL="457200" rtl="0" algn="l">
              <a:spcBef>
                <a:spcPts val="0"/>
              </a:spcBef>
              <a:spcAft>
                <a:spcPts val="0"/>
              </a:spcAft>
              <a:buClr>
                <a:srgbClr val="333333"/>
              </a:buClr>
              <a:buSzPts val="3200"/>
              <a:buFont typeface="Jim Nightshade"/>
              <a:buChar char="●"/>
            </a:pPr>
            <a:r>
              <a:rPr lang="en-GB" sz="3200">
                <a:solidFill>
                  <a:srgbClr val="333333"/>
                </a:solidFill>
                <a:latin typeface="Jim Nightshade"/>
                <a:ea typeface="Jim Nightshade"/>
                <a:cs typeface="Jim Nightshade"/>
                <a:sym typeface="Jim Nightshade"/>
              </a:rPr>
              <a:t>The size of the head, the body and the length of the legs were always the same.</a:t>
            </a:r>
            <a:endParaRPr sz="3200">
              <a:solidFill>
                <a:srgbClr val="333333"/>
              </a:solidFill>
              <a:latin typeface="Jim Nightshade"/>
              <a:ea typeface="Jim Nightshade"/>
              <a:cs typeface="Jim Nightshade"/>
              <a:sym typeface="Jim Nightshade"/>
            </a:endParaRPr>
          </a:p>
          <a:p>
            <a:pPr indent="0" lvl="0" marL="0" rtl="0" algn="ctr">
              <a:spcBef>
                <a:spcPts val="0"/>
              </a:spcBef>
              <a:spcAft>
                <a:spcPts val="0"/>
              </a:spcAft>
              <a:buNone/>
            </a:pPr>
            <a:r>
              <a:rPr b="1" lang="en-GB" sz="3200">
                <a:solidFill>
                  <a:srgbClr val="333333"/>
                </a:solidFill>
                <a:latin typeface="Jim Nightshade"/>
                <a:ea typeface="Jim Nightshade"/>
                <a:cs typeface="Jim Nightshade"/>
                <a:sym typeface="Jim Nightshade"/>
              </a:rPr>
              <a:t>The following slides should give you some help! You can also follow this youtube clip: </a:t>
            </a:r>
            <a:endParaRPr b="1" sz="3200">
              <a:solidFill>
                <a:srgbClr val="333333"/>
              </a:solidFill>
              <a:latin typeface="Jim Nightshade"/>
              <a:ea typeface="Jim Nightshade"/>
              <a:cs typeface="Jim Nightshade"/>
              <a:sym typeface="Jim Nightshade"/>
            </a:endParaRPr>
          </a:p>
          <a:p>
            <a:pPr indent="0" lvl="0" marL="0" rtl="0" algn="ctr">
              <a:spcBef>
                <a:spcPts val="0"/>
              </a:spcBef>
              <a:spcAft>
                <a:spcPts val="0"/>
              </a:spcAft>
              <a:buNone/>
            </a:pPr>
            <a:r>
              <a:rPr b="1" lang="en-GB" sz="3200" u="sng">
                <a:solidFill>
                  <a:schemeClr val="hlink"/>
                </a:solidFill>
                <a:latin typeface="Jim Nightshade"/>
                <a:ea typeface="Jim Nightshade"/>
                <a:cs typeface="Jim Nightshade"/>
                <a:sym typeface="Jim Nightshade"/>
                <a:hlinkClick r:id="rId3"/>
              </a:rPr>
              <a:t>https://www.youtube.com/watch?v=SGVtcCGBbEI</a:t>
            </a:r>
            <a:endParaRPr b="1" sz="3200">
              <a:solidFill>
                <a:srgbClr val="333333"/>
              </a:solidFill>
              <a:latin typeface="Jim Nightshade"/>
              <a:ea typeface="Jim Nightshade"/>
              <a:cs typeface="Jim Nightshade"/>
              <a:sym typeface="Jim Nightshade"/>
            </a:endParaRPr>
          </a:p>
          <a:p>
            <a:pPr indent="0" lvl="0" marL="0" rtl="0" algn="ctr">
              <a:spcBef>
                <a:spcPts val="0"/>
              </a:spcBef>
              <a:spcAft>
                <a:spcPts val="0"/>
              </a:spcAft>
              <a:buNone/>
            </a:pPr>
            <a:r>
              <a:t/>
            </a:r>
            <a:endParaRPr b="1" sz="3200">
              <a:solidFill>
                <a:srgbClr val="333333"/>
              </a:solidFill>
              <a:latin typeface="Jim Nightshade"/>
              <a:ea typeface="Jim Nightshade"/>
              <a:cs typeface="Jim Nightshade"/>
              <a:sym typeface="Jim Nightshad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21"/>
          <p:cNvPicPr preferRelativeResize="0"/>
          <p:nvPr/>
        </p:nvPicPr>
        <p:blipFill>
          <a:blip r:embed="rId3">
            <a:alphaModFix/>
          </a:blip>
          <a:stretch>
            <a:fillRect/>
          </a:stretch>
        </p:blipFill>
        <p:spPr>
          <a:xfrm>
            <a:off x="2978488" y="76200"/>
            <a:ext cx="6235032" cy="6705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22"/>
          <p:cNvPicPr preferRelativeResize="0"/>
          <p:nvPr/>
        </p:nvPicPr>
        <p:blipFill>
          <a:blip r:embed="rId3">
            <a:alphaModFix/>
          </a:blip>
          <a:stretch>
            <a:fillRect/>
          </a:stretch>
        </p:blipFill>
        <p:spPr>
          <a:xfrm>
            <a:off x="0" y="0"/>
            <a:ext cx="7048500" cy="3543300"/>
          </a:xfrm>
          <a:prstGeom prst="rect">
            <a:avLst/>
          </a:prstGeom>
          <a:noFill/>
          <a:ln>
            <a:noFill/>
          </a:ln>
        </p:spPr>
      </p:pic>
      <p:pic>
        <p:nvPicPr>
          <p:cNvPr id="148" name="Google Shape;148;p22"/>
          <p:cNvPicPr preferRelativeResize="0"/>
          <p:nvPr/>
        </p:nvPicPr>
        <p:blipFill rotWithShape="1">
          <a:blip r:embed="rId4">
            <a:alphaModFix/>
          </a:blip>
          <a:srcRect b="0" l="0" r="0" t="0"/>
          <a:stretch/>
        </p:blipFill>
        <p:spPr>
          <a:xfrm>
            <a:off x="6325175" y="2630575"/>
            <a:ext cx="5765300" cy="41243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id="153" name="Google Shape;153;p23"/>
          <p:cNvPicPr preferRelativeResize="0"/>
          <p:nvPr/>
        </p:nvPicPr>
        <p:blipFill>
          <a:blip r:embed="rId3">
            <a:alphaModFix/>
          </a:blip>
          <a:stretch>
            <a:fillRect/>
          </a:stretch>
        </p:blipFill>
        <p:spPr>
          <a:xfrm>
            <a:off x="203200" y="203200"/>
            <a:ext cx="4428634" cy="6270000"/>
          </a:xfrm>
          <a:prstGeom prst="rect">
            <a:avLst/>
          </a:prstGeom>
          <a:noFill/>
          <a:ln>
            <a:noFill/>
          </a:ln>
        </p:spPr>
      </p:pic>
      <p:pic>
        <p:nvPicPr>
          <p:cNvPr id="154" name="Google Shape;154;p23"/>
          <p:cNvPicPr preferRelativeResize="0"/>
          <p:nvPr/>
        </p:nvPicPr>
        <p:blipFill rotWithShape="1">
          <a:blip r:embed="rId4">
            <a:alphaModFix/>
          </a:blip>
          <a:srcRect b="12025" l="0" r="0" t="14337"/>
          <a:stretch/>
        </p:blipFill>
        <p:spPr>
          <a:xfrm>
            <a:off x="6136567" y="502667"/>
            <a:ext cx="5671466" cy="578083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pic>
        <p:nvPicPr>
          <p:cNvPr id="159" name="Google Shape;159;p24"/>
          <p:cNvPicPr preferRelativeResize="0"/>
          <p:nvPr/>
        </p:nvPicPr>
        <p:blipFill>
          <a:blip r:embed="rId3">
            <a:alphaModFix/>
          </a:blip>
          <a:stretch>
            <a:fillRect/>
          </a:stretch>
        </p:blipFill>
        <p:spPr>
          <a:xfrm>
            <a:off x="203200" y="203200"/>
            <a:ext cx="4564507" cy="6451600"/>
          </a:xfrm>
          <a:prstGeom prst="rect">
            <a:avLst/>
          </a:prstGeom>
          <a:noFill/>
          <a:ln>
            <a:noFill/>
          </a:ln>
        </p:spPr>
      </p:pic>
      <p:pic>
        <p:nvPicPr>
          <p:cNvPr id="160" name="Google Shape;160;p24"/>
          <p:cNvPicPr preferRelativeResize="0"/>
          <p:nvPr/>
        </p:nvPicPr>
        <p:blipFill rotWithShape="1">
          <a:blip r:embed="rId4">
            <a:alphaModFix/>
          </a:blip>
          <a:srcRect b="13823" l="0" r="0" t="13269"/>
          <a:stretch/>
        </p:blipFill>
        <p:spPr>
          <a:xfrm>
            <a:off x="5888533" y="574533"/>
            <a:ext cx="5693468" cy="5867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25"/>
          <p:cNvPicPr preferRelativeResize="0"/>
          <p:nvPr/>
        </p:nvPicPr>
        <p:blipFill>
          <a:blip r:embed="rId3">
            <a:alphaModFix/>
          </a:blip>
          <a:stretch>
            <a:fillRect/>
          </a:stretch>
        </p:blipFill>
        <p:spPr>
          <a:xfrm>
            <a:off x="203200" y="203200"/>
            <a:ext cx="4500467" cy="6371700"/>
          </a:xfrm>
          <a:prstGeom prst="rect">
            <a:avLst/>
          </a:prstGeom>
          <a:noFill/>
          <a:ln>
            <a:noFill/>
          </a:ln>
        </p:spPr>
      </p:pic>
      <p:pic>
        <p:nvPicPr>
          <p:cNvPr id="166" name="Google Shape;166;p25"/>
          <p:cNvPicPr preferRelativeResize="0"/>
          <p:nvPr/>
        </p:nvPicPr>
        <p:blipFill rotWithShape="1">
          <a:blip r:embed="rId4">
            <a:alphaModFix/>
          </a:blip>
          <a:srcRect b="19326" l="0" r="0" t="19222"/>
          <a:stretch/>
        </p:blipFill>
        <p:spPr>
          <a:xfrm>
            <a:off x="5264552" y="789933"/>
            <a:ext cx="6660382" cy="578496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