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5143500" cx="9144000"/>
  <p:notesSz cx="6858000" cy="9144000"/>
  <p:embeddedFontLst>
    <p:embeddedFont>
      <p:font typeface="Amatic SC"/>
      <p:regular r:id="rId35"/>
      <p:bold r:id="rId36"/>
    </p:embeddedFont>
    <p:embeddedFont>
      <p:font typeface="Source Code Pro"/>
      <p:regular r:id="rId37"/>
      <p:bold r:id="rId38"/>
      <p:italic r:id="rId39"/>
      <p:boldItalic r:id="rId40"/>
    </p:embeddedFont>
    <p:embeddedFont>
      <p:font typeface="Coming Soon"/>
      <p:regular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8272C7D-A1E3-4A93-94F2-63E2FD780E4E}">
  <a:tblStyle styleId="{38272C7D-A1E3-4A93-94F2-63E2FD780E4E}"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boldItalic.fntdata"/><Relationship Id="rId20" Type="http://schemas.openxmlformats.org/officeDocument/2006/relationships/slide" Target="slides/slide14.xml"/><Relationship Id="rId41" Type="http://schemas.openxmlformats.org/officeDocument/2006/relationships/font" Target="fonts/ComingSoon-regular.fnt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AmaticSC-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SourceCodePro-regular.fntdata"/><Relationship Id="rId14" Type="http://schemas.openxmlformats.org/officeDocument/2006/relationships/slide" Target="slides/slide8.xml"/><Relationship Id="rId36" Type="http://schemas.openxmlformats.org/officeDocument/2006/relationships/font" Target="fonts/AmaticSC-bold.fntdata"/><Relationship Id="rId17" Type="http://schemas.openxmlformats.org/officeDocument/2006/relationships/slide" Target="slides/slide11.xml"/><Relationship Id="rId39" Type="http://schemas.openxmlformats.org/officeDocument/2006/relationships/font" Target="fonts/SourceCodePro-italic.fntdata"/><Relationship Id="rId16" Type="http://schemas.openxmlformats.org/officeDocument/2006/relationships/slide" Target="slides/slide10.xml"/><Relationship Id="rId38" Type="http://schemas.openxmlformats.org/officeDocument/2006/relationships/font" Target="fonts/SourceCodePro-bold.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ge25432c097_0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 name="Google Shape;54;ge25432c097_0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e25432c097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e25432c097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e25432c097_0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e25432c097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e25432c097_0_2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e25432c097_0_2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e25432c097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e25432c097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e25432c097_0_3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e25432c097_0_3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e25432c097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e25432c097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e25432c097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e25432c097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e25432c097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e25432c097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e25432c097_0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e25432c097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e25432c097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e25432c097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e25432c097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e25432c097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e25432c097_0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e25432c097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e25432c097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e25432c097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e25432c097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e25432c097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e25432c097_0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e25432c097_0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e25432c097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e25432c097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e25432c097_0_3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e25432c097_0_3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e25432c097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e25432c097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e25432c097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e25432c097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e25432c097_0_2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e25432c097_0_2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e25432c097_0_2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e25432c097_0_2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e25432c097_0_2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e25432c097_0_2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e25432c097_0_3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e25432c097_0_3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ge25432c097_0_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4" name="Google Shape;244;ge25432c097_0_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e25432c097_0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e25432c097_0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e25432c097_0_3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e25432c097_0_3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e25432c097_0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e25432c097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311700" y="392150"/>
            <a:ext cx="8520600" cy="26904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p:txBody>
      </p:sp>
      <p:sp>
        <p:nvSpPr>
          <p:cNvPr id="12" name="Google Shape;12;p2"/>
          <p:cNvSpPr txBox="1"/>
          <p:nvPr>
            <p:ph idx="1" type="subTitle"/>
          </p:nvPr>
        </p:nvSpPr>
        <p:spPr>
          <a:xfrm>
            <a:off x="311700" y="3890400"/>
            <a:ext cx="8520600" cy="706200"/>
          </a:xfrm>
          <a:prstGeom prst="rect">
            <a:avLst/>
          </a:prstGeom>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19" name="Google Shape;19;p4"/>
          <p:cNvSpPr txBox="1"/>
          <p:nvPr>
            <p:ph idx="1" type="body"/>
          </p:nvPr>
        </p:nvSpPr>
        <p:spPr>
          <a:xfrm>
            <a:off x="311700" y="1228675"/>
            <a:ext cx="8520600" cy="3340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292850"/>
            <a:ext cx="8520600" cy="8010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5"/>
          <p:cNvSpPr txBox="1"/>
          <p:nvPr>
            <p:ph idx="1" type="body"/>
          </p:nvPr>
        </p:nvSpPr>
        <p:spPr>
          <a:xfrm>
            <a:off x="3117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04800" y="309350"/>
            <a:ext cx="8537700" cy="748200"/>
          </a:xfrm>
          <a:prstGeom prst="rect">
            <a:avLst/>
          </a:prstGeom>
        </p:spPr>
        <p:txBody>
          <a:bodyPr anchorCtr="0" anchor="t" bIns="91425" lIns="91425" spcFirstLastPara="1" rIns="91425" wrap="square" tIns="91425">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p9"/>
          <p:cNvSpPr txBox="1"/>
          <p:nvPr>
            <p:ph type="title"/>
          </p:nvPr>
        </p:nvSpPr>
        <p:spPr>
          <a:xfrm>
            <a:off x="265500" y="1081400"/>
            <a:ext cx="4045200" cy="17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0" name="Google Shape;40;p9"/>
          <p:cNvSpPr txBox="1"/>
          <p:nvPr>
            <p:ph idx="1" type="subTitle"/>
          </p:nvPr>
        </p:nvSpPr>
        <p:spPr>
          <a:xfrm>
            <a:off x="265500" y="2845223"/>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accent1"/>
              </a:buClr>
              <a:buSzPts val="1800"/>
              <a:buChar char="●"/>
              <a:defRPr>
                <a:solidFill>
                  <a:schemeClr val="accent1"/>
                </a:solidFill>
                <a:highlight>
                  <a:schemeClr val="lt1"/>
                </a:highlight>
              </a:defRPr>
            </a:lvl1pPr>
            <a:lvl2pPr indent="-317500" lvl="1" marL="914400">
              <a:spcBef>
                <a:spcPts val="0"/>
              </a:spcBef>
              <a:spcAft>
                <a:spcPts val="0"/>
              </a:spcAft>
              <a:buClr>
                <a:schemeClr val="accent1"/>
              </a:buClr>
              <a:buSzPts val="1400"/>
              <a:buChar char="○"/>
              <a:defRPr>
                <a:solidFill>
                  <a:schemeClr val="accent1"/>
                </a:solidFill>
                <a:highlight>
                  <a:schemeClr val="lt1"/>
                </a:highlight>
              </a:defRPr>
            </a:lvl2pPr>
            <a:lvl3pPr indent="-317500" lvl="2" marL="1371600">
              <a:spcBef>
                <a:spcPts val="0"/>
              </a:spcBef>
              <a:spcAft>
                <a:spcPts val="0"/>
              </a:spcAft>
              <a:buClr>
                <a:schemeClr val="accent1"/>
              </a:buClr>
              <a:buSzPts val="1400"/>
              <a:buChar char="■"/>
              <a:defRPr>
                <a:solidFill>
                  <a:schemeClr val="accent1"/>
                </a:solidFill>
                <a:highlight>
                  <a:schemeClr val="lt1"/>
                </a:highlight>
              </a:defRPr>
            </a:lvl3pPr>
            <a:lvl4pPr indent="-317500" lvl="3" marL="1828800">
              <a:spcBef>
                <a:spcPts val="0"/>
              </a:spcBef>
              <a:spcAft>
                <a:spcPts val="0"/>
              </a:spcAft>
              <a:buClr>
                <a:schemeClr val="accent1"/>
              </a:buClr>
              <a:buSzPts val="1400"/>
              <a:buChar char="●"/>
              <a:defRPr>
                <a:solidFill>
                  <a:schemeClr val="accent1"/>
                </a:solidFill>
                <a:highlight>
                  <a:schemeClr val="lt1"/>
                </a:highlight>
              </a:defRPr>
            </a:lvl4pPr>
            <a:lvl5pPr indent="-317500" lvl="4" marL="2286000">
              <a:spcBef>
                <a:spcPts val="0"/>
              </a:spcBef>
              <a:spcAft>
                <a:spcPts val="0"/>
              </a:spcAft>
              <a:buClr>
                <a:schemeClr val="accent1"/>
              </a:buClr>
              <a:buSzPts val="1400"/>
              <a:buChar char="○"/>
              <a:defRPr>
                <a:solidFill>
                  <a:schemeClr val="accent1"/>
                </a:solidFill>
                <a:highlight>
                  <a:schemeClr val="lt1"/>
                </a:highlight>
              </a:defRPr>
            </a:lvl5pPr>
            <a:lvl6pPr indent="-317500" lvl="5" marL="2743200">
              <a:spcBef>
                <a:spcPts val="0"/>
              </a:spcBef>
              <a:spcAft>
                <a:spcPts val="0"/>
              </a:spcAft>
              <a:buClr>
                <a:schemeClr val="accent1"/>
              </a:buClr>
              <a:buSzPts val="1400"/>
              <a:buChar char="■"/>
              <a:defRPr>
                <a:solidFill>
                  <a:schemeClr val="accent1"/>
                </a:solidFill>
                <a:highlight>
                  <a:schemeClr val="lt1"/>
                </a:highlight>
              </a:defRPr>
            </a:lvl6pPr>
            <a:lvl7pPr indent="-317500" lvl="6" marL="3200400">
              <a:spcBef>
                <a:spcPts val="0"/>
              </a:spcBef>
              <a:spcAft>
                <a:spcPts val="0"/>
              </a:spcAft>
              <a:buClr>
                <a:schemeClr val="accent1"/>
              </a:buClr>
              <a:buSzPts val="1400"/>
              <a:buChar char="●"/>
              <a:defRPr>
                <a:solidFill>
                  <a:schemeClr val="accent1"/>
                </a:solidFill>
                <a:highlight>
                  <a:schemeClr val="lt1"/>
                </a:highlight>
              </a:defRPr>
            </a:lvl7pPr>
            <a:lvl8pPr indent="-317500" lvl="7" marL="3657600">
              <a:spcBef>
                <a:spcPts val="0"/>
              </a:spcBef>
              <a:spcAft>
                <a:spcPts val="0"/>
              </a:spcAft>
              <a:buClr>
                <a:schemeClr val="accent1"/>
              </a:buClr>
              <a:buSzPts val="1400"/>
              <a:buChar char="○"/>
              <a:defRPr>
                <a:solidFill>
                  <a:schemeClr val="accent1"/>
                </a:solidFill>
                <a:highlight>
                  <a:schemeClr val="lt1"/>
                </a:highlight>
              </a:defRPr>
            </a:lvl8pPr>
            <a:lvl9pPr indent="-317500" lvl="8" marL="4114800">
              <a:spcBef>
                <a:spcPts val="0"/>
              </a:spcBef>
              <a:spcAft>
                <a:spcPts val="0"/>
              </a:spcAft>
              <a:buClr>
                <a:schemeClr val="accent1"/>
              </a:buClr>
              <a:buSzPts val="1400"/>
              <a:buChar char="■"/>
              <a:defRPr>
                <a:solidFill>
                  <a:schemeClr val="accent1"/>
                </a:solidFill>
                <a:highlight>
                  <a:schemeClr val="lt1"/>
                </a:highlight>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p:nvPr>
            <p:ph idx="1" type="body"/>
          </p:nvPr>
        </p:nvSpPr>
        <p:spPr>
          <a:xfrm>
            <a:off x="311700" y="33046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spcBef>
                <a:spcPts val="0"/>
              </a:spcBef>
              <a:spcAft>
                <a:spcPts val="0"/>
              </a:spcAft>
              <a:buClr>
                <a:schemeClr val="accent1"/>
              </a:buClr>
              <a:buSzPts val="1400"/>
              <a:buChar char="○"/>
              <a:defRPr>
                <a:solidFill>
                  <a:schemeClr val="accent1"/>
                </a:solidFill>
                <a:highlight>
                  <a:schemeClr val="dk1"/>
                </a:highlight>
              </a:defRPr>
            </a:lvl2pPr>
            <a:lvl3pPr indent="-317500" lvl="2" marL="1371600" algn="ctr">
              <a:spcBef>
                <a:spcPts val="0"/>
              </a:spcBef>
              <a:spcAft>
                <a:spcPts val="0"/>
              </a:spcAft>
              <a:buClr>
                <a:schemeClr val="accent1"/>
              </a:buClr>
              <a:buSzPts val="1400"/>
              <a:buChar char="■"/>
              <a:defRPr>
                <a:solidFill>
                  <a:schemeClr val="accent1"/>
                </a:solidFill>
                <a:highlight>
                  <a:schemeClr val="dk1"/>
                </a:highlight>
              </a:defRPr>
            </a:lvl3pPr>
            <a:lvl4pPr indent="-317500" lvl="3" marL="1828800" algn="ctr">
              <a:spcBef>
                <a:spcPts val="0"/>
              </a:spcBef>
              <a:spcAft>
                <a:spcPts val="0"/>
              </a:spcAft>
              <a:buClr>
                <a:schemeClr val="accent1"/>
              </a:buClr>
              <a:buSzPts val="1400"/>
              <a:buChar char="●"/>
              <a:defRPr>
                <a:solidFill>
                  <a:schemeClr val="accent1"/>
                </a:solidFill>
                <a:highlight>
                  <a:schemeClr val="dk1"/>
                </a:highlight>
              </a:defRPr>
            </a:lvl4pPr>
            <a:lvl5pPr indent="-317500" lvl="4" marL="2286000" algn="ctr">
              <a:spcBef>
                <a:spcPts val="0"/>
              </a:spcBef>
              <a:spcAft>
                <a:spcPts val="0"/>
              </a:spcAft>
              <a:buClr>
                <a:schemeClr val="accent1"/>
              </a:buClr>
              <a:buSzPts val="1400"/>
              <a:buChar char="○"/>
              <a:defRPr>
                <a:solidFill>
                  <a:schemeClr val="accent1"/>
                </a:solidFill>
                <a:highlight>
                  <a:schemeClr val="dk1"/>
                </a:highlight>
              </a:defRPr>
            </a:lvl5pPr>
            <a:lvl6pPr indent="-317500" lvl="5" marL="2743200" algn="ctr">
              <a:spcBef>
                <a:spcPts val="0"/>
              </a:spcBef>
              <a:spcAft>
                <a:spcPts val="0"/>
              </a:spcAft>
              <a:buClr>
                <a:schemeClr val="accent1"/>
              </a:buClr>
              <a:buSzPts val="1400"/>
              <a:buChar char="■"/>
              <a:defRPr>
                <a:solidFill>
                  <a:schemeClr val="accent1"/>
                </a:solidFill>
                <a:highlight>
                  <a:schemeClr val="dk1"/>
                </a:highlight>
              </a:defRPr>
            </a:lvl6pPr>
            <a:lvl7pPr indent="-317500" lvl="6" marL="3200400" algn="ctr">
              <a:spcBef>
                <a:spcPts val="0"/>
              </a:spcBef>
              <a:spcAft>
                <a:spcPts val="0"/>
              </a:spcAft>
              <a:buClr>
                <a:schemeClr val="accent1"/>
              </a:buClr>
              <a:buSzPts val="1400"/>
              <a:buChar char="●"/>
              <a:defRPr>
                <a:solidFill>
                  <a:schemeClr val="accent1"/>
                </a:solidFill>
                <a:highlight>
                  <a:schemeClr val="dk1"/>
                </a:highlight>
              </a:defRPr>
            </a:lvl7pPr>
            <a:lvl8pPr indent="-317500" lvl="7" marL="3657600" algn="ctr">
              <a:spcBef>
                <a:spcPts val="0"/>
              </a:spcBef>
              <a:spcAft>
                <a:spcPts val="0"/>
              </a:spcAft>
              <a:buClr>
                <a:schemeClr val="accent1"/>
              </a:buClr>
              <a:buSzPts val="1400"/>
              <a:buChar char="○"/>
              <a:defRPr>
                <a:solidFill>
                  <a:schemeClr val="accent1"/>
                </a:solidFill>
                <a:highlight>
                  <a:schemeClr val="dk1"/>
                </a:highlight>
              </a:defRPr>
            </a:lvl8pPr>
            <a:lvl9pPr indent="-317500" lvl="8" marL="4114800" algn="ctr">
              <a:spcBef>
                <a:spcPts val="0"/>
              </a:spcBef>
              <a:spcAft>
                <a:spcPts val="0"/>
              </a:spcAft>
              <a:buClr>
                <a:schemeClr val="accent1"/>
              </a:buClr>
              <a:buSzPts val="1400"/>
              <a:buChar char="■"/>
              <a:defRPr>
                <a:solidFill>
                  <a:schemeClr val="accent1"/>
                </a:solidFill>
                <a:highlight>
                  <a:schemeClr val="dk1"/>
                </a:highlight>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each-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7" name="Google Shape;7;p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www.allsaintsprimaryschoolmaldon.co.uk/lks2-2/" TargetMode="External"/><Relationship Id="rId4" Type="http://schemas.openxmlformats.org/officeDocument/2006/relationships/hyperlink" Target="mailto:year34@allsaintsprimaryschoolmaldon.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slide" Target="/ppt/slides/slide20.xml"/><Relationship Id="rId4" Type="http://schemas.openxmlformats.org/officeDocument/2006/relationships/slide" Target="/ppt/slides/slide21.xml"/><Relationship Id="rId5" Type="http://schemas.openxmlformats.org/officeDocument/2006/relationships/slide" Target="/ppt/slides/slide28.xml"/><Relationship Id="rId6" Type="http://schemas.openxmlformats.org/officeDocument/2006/relationships/slide" Target="/ppt/slides/slide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2.png"/></Relationships>
</file>

<file path=ppt/slides/_rels/slide4.xml.rels><?xml version="1.0" encoding="UTF-8" standalone="yes"?><Relationships xmlns="http://schemas.openxmlformats.org/package/2006/relationships"><Relationship Id="rId11" Type="http://schemas.openxmlformats.org/officeDocument/2006/relationships/image" Target="../media/image5.png"/><Relationship Id="rId10" Type="http://schemas.openxmlformats.org/officeDocument/2006/relationships/image" Target="../media/image8.png"/><Relationship Id="rId13" Type="http://schemas.openxmlformats.org/officeDocument/2006/relationships/image" Target="../media/image3.png"/><Relationship Id="rId12" Type="http://schemas.openxmlformats.org/officeDocument/2006/relationships/image" Target="../media/image7.png"/><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9.png"/><Relationship Id="rId9"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2.png"/></Relationships>
</file>

<file path=ppt/slides/_rels/slide19.xml.rels><?xml version="1.0" encoding="UTF-8" standalone="yes"?><Relationships xmlns="http://schemas.openxmlformats.org/package/2006/relationships"><Relationship Id="rId11" Type="http://schemas.openxmlformats.org/officeDocument/2006/relationships/image" Target="../media/image5.png"/><Relationship Id="rId10" Type="http://schemas.openxmlformats.org/officeDocument/2006/relationships/image" Target="../media/image8.png"/><Relationship Id="rId13" Type="http://schemas.openxmlformats.org/officeDocument/2006/relationships/image" Target="../media/image3.png"/><Relationship Id="rId12" Type="http://schemas.openxmlformats.org/officeDocument/2006/relationships/image" Target="../media/image7.png"/><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9.png"/><Relationship Id="rId9"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slide" Target="/ppt/slides/slide2.xml"/><Relationship Id="rId4" Type="http://schemas.openxmlformats.org/officeDocument/2006/relationships/hyperlink" Target="https://classroom.thenational.academy/lessons/to-explore-the-function-of-apostrophes-70up2d" TargetMode="External"/><Relationship Id="rId5" Type="http://schemas.openxmlformats.org/officeDocument/2006/relationships/image" Target="../media/image15.png"/><Relationship Id="rId6" Type="http://schemas.openxmlformats.org/officeDocument/2006/relationships/hyperlink" Target="https://classroom.thenational.academy/lessons/to-explore-the-function-of-apostrophes-70up2d"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slide" Target="/ppt/slides/slide2.xml"/><Relationship Id="rId4" Type="http://schemas.openxmlformats.org/officeDocument/2006/relationships/image" Target="../media/image16.png"/><Relationship Id="rId5" Type="http://schemas.openxmlformats.org/officeDocument/2006/relationships/image" Target="../media/image1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slide" Target="/ppt/slides/slide2.xml"/><Relationship Id="rId4" Type="http://schemas.openxmlformats.org/officeDocument/2006/relationships/hyperlink" Target="https://classroom.thenational.academy/lessons/running-over-obstacles-and-throwing-for-accuracy-70tp2t" TargetMode="External"/><Relationship Id="rId9" Type="http://schemas.openxmlformats.org/officeDocument/2006/relationships/hyperlink" Target="https://www.youtube.com/watch?v=llSQCbdrs-s&amp;list=PLGS-YpNYBNvd64jdVQWakrNw8GPF4ZF0L&amp;index=10" TargetMode="External"/><Relationship Id="rId5" Type="http://schemas.openxmlformats.org/officeDocument/2006/relationships/hyperlink" Target="https://classroom.thenational.academy/lessons/running-over-obstacles-and-throwing-for-accuracy-70tp2t" TargetMode="External"/><Relationship Id="rId6" Type="http://schemas.openxmlformats.org/officeDocument/2006/relationships/image" Target="../media/image14.png"/><Relationship Id="rId7" Type="http://schemas.openxmlformats.org/officeDocument/2006/relationships/hyperlink" Target="https://www.youtube.com/watch?v=QagWE-3bK24&amp;list=PLGS-YpNYBNvd64jdVQWakrNw8GPF4ZF0L&amp;index=6" TargetMode="External"/><Relationship Id="rId8" Type="http://schemas.openxmlformats.org/officeDocument/2006/relationships/hyperlink" Target="https://www.youtube.com/watch?v=hsfheb5UwdE&amp;list=PLGS-YpNYBNvd64jdVQWakrNw8GPF4ZF0L&amp;index=22"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55" name="Shape 55"/>
        <p:cNvGrpSpPr/>
        <p:nvPr/>
      </p:nvGrpSpPr>
      <p:grpSpPr>
        <a:xfrm>
          <a:off x="0" y="0"/>
          <a:ext cx="0" cy="0"/>
          <a:chOff x="0" y="0"/>
          <a:chExt cx="0" cy="0"/>
        </a:xfrm>
      </p:grpSpPr>
      <p:sp>
        <p:nvSpPr>
          <p:cNvPr id="56" name="Google Shape;56;p13"/>
          <p:cNvSpPr txBox="1"/>
          <p:nvPr>
            <p:ph type="ctrTitle"/>
          </p:nvPr>
        </p:nvSpPr>
        <p:spPr>
          <a:xfrm>
            <a:off x="78925" y="150000"/>
            <a:ext cx="8963400" cy="4908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Good Morning Badgers and Otters - Welcome to Monday 28th June 2021</a:t>
            </a:r>
            <a:endParaRPr sz="1800" u="sng">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hope you are feeling safe and well and were able to rest up over the weekend. Each day I will produce a presentation that has all the details you need to complete your day’s lessons. </a:t>
            </a: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I will also do a video to talk you through the lessons and task.s. I will go through the day first before going back to add more detail to the lesson that need more explanation. </a:t>
            </a:r>
            <a:br>
              <a:rPr b="0" lang="en" sz="1600">
                <a:solidFill>
                  <a:srgbClr val="000000"/>
                </a:solidFill>
                <a:latin typeface="Coming Soon"/>
                <a:ea typeface="Coming Soon"/>
                <a:cs typeface="Coming Soon"/>
                <a:sym typeface="Coming Soon"/>
              </a:rPr>
            </a:br>
            <a:br>
              <a:rPr b="0" lang="en" sz="1600">
                <a:solidFill>
                  <a:srgbClr val="000000"/>
                </a:solidFill>
                <a:latin typeface="Coming Soon"/>
                <a:ea typeface="Coming Soon"/>
                <a:cs typeface="Coming Soon"/>
                <a:sym typeface="Coming Soon"/>
              </a:rPr>
            </a:br>
            <a:r>
              <a:rPr b="0" lang="en" sz="1600">
                <a:solidFill>
                  <a:srgbClr val="000000"/>
                </a:solidFill>
                <a:latin typeface="Coming Soon"/>
                <a:ea typeface="Coming Soon"/>
                <a:cs typeface="Coming Soon"/>
                <a:sym typeface="Coming Soon"/>
              </a:rPr>
              <a:t>All documents mentioned in this presentation are available to download from the school website under the LKS2 Class Pages tab, which can be found here:</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u="sng">
                <a:solidFill>
                  <a:schemeClr val="accent5"/>
                </a:solidFill>
                <a:latin typeface="Coming Soon"/>
                <a:ea typeface="Coming Soon"/>
                <a:cs typeface="Coming Soon"/>
                <a:sym typeface="Coming Soon"/>
                <a:hlinkClick r:id="rId3">
                  <a:extLst>
                    <a:ext uri="{A12FA001-AC4F-418D-AE19-62706E023703}">
                      <ahyp:hlinkClr val="tx"/>
                    </a:ext>
                  </a:extLst>
                </a:hlinkClick>
              </a:rPr>
              <a:t>https://www.allsaintsprimaryschoolmaldon.co.uk/lks2-2/</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rPr b="0" lang="en" sz="1600">
                <a:solidFill>
                  <a:srgbClr val="000000"/>
                </a:solidFill>
                <a:latin typeface="Coming Soon"/>
                <a:ea typeface="Coming Soon"/>
                <a:cs typeface="Coming Soon"/>
                <a:sym typeface="Coming Soon"/>
              </a:rPr>
              <a:t>I would love to see any of your amazing work so please do email it to </a:t>
            </a:r>
            <a:r>
              <a:rPr b="0" lang="en" sz="1600" u="sng">
                <a:solidFill>
                  <a:schemeClr val="accent5"/>
                </a:solidFill>
                <a:latin typeface="Coming Soon"/>
                <a:ea typeface="Coming Soon"/>
                <a:cs typeface="Coming Soon"/>
                <a:sym typeface="Coming Soon"/>
                <a:hlinkClick r:id="rId4">
                  <a:extLst>
                    <a:ext uri="{A12FA001-AC4F-418D-AE19-62706E023703}">
                      <ahyp:hlinkClr val="tx"/>
                    </a:ext>
                  </a:extLst>
                </a:hlinkClick>
              </a:rPr>
              <a:t>year34@allsaintsprimaryschoolmaldon.co.uk</a:t>
            </a:r>
            <a:endParaRPr b="0" sz="1600">
              <a:solidFill>
                <a:srgbClr val="000000"/>
              </a:solidFill>
              <a:latin typeface="Coming Soon"/>
              <a:ea typeface="Coming Soon"/>
              <a:cs typeface="Coming Soon"/>
              <a:sym typeface="Coming Soon"/>
            </a:endParaRPr>
          </a:p>
          <a:p>
            <a:pPr indent="0" lvl="0" marL="0" rtl="0" algn="ctr">
              <a:spcBef>
                <a:spcPts val="0"/>
              </a:spcBef>
              <a:spcAft>
                <a:spcPts val="0"/>
              </a:spcAft>
              <a:buNone/>
            </a:pPr>
            <a:r>
              <a:t/>
            </a:r>
            <a:endParaRPr b="0" sz="1400">
              <a:solidFill>
                <a:srgbClr val="000000"/>
              </a:solidFill>
              <a:latin typeface="Coming Soon"/>
              <a:ea typeface="Coming Soon"/>
              <a:cs typeface="Coming Soon"/>
              <a:sym typeface="Coming Soon"/>
            </a:endParaRPr>
          </a:p>
          <a:p>
            <a:pPr indent="0" lvl="0" marL="0" rtl="0" algn="ctr">
              <a:spcBef>
                <a:spcPts val="0"/>
              </a:spcBef>
              <a:spcAft>
                <a:spcPts val="0"/>
              </a:spcAft>
              <a:buNone/>
            </a:pPr>
            <a:br>
              <a:rPr b="0" lang="en" sz="16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Take care and stay safe,</a:t>
            </a:r>
            <a:br>
              <a:rPr lang="en" sz="2200">
                <a:solidFill>
                  <a:srgbClr val="000000"/>
                </a:solidFill>
                <a:latin typeface="Coming Soon"/>
                <a:ea typeface="Coming Soon"/>
                <a:cs typeface="Coming Soon"/>
                <a:sym typeface="Coming Soon"/>
              </a:rPr>
            </a:br>
            <a:br>
              <a:rPr lang="en" sz="2200">
                <a:solidFill>
                  <a:srgbClr val="000000"/>
                </a:solidFill>
                <a:latin typeface="Coming Soon"/>
                <a:ea typeface="Coming Soon"/>
                <a:cs typeface="Coming Soon"/>
                <a:sym typeface="Coming Soon"/>
              </a:rPr>
            </a:br>
            <a:r>
              <a:rPr lang="en" sz="2200">
                <a:solidFill>
                  <a:srgbClr val="000000"/>
                </a:solidFill>
                <a:latin typeface="Coming Soon"/>
                <a:ea typeface="Coming Soon"/>
                <a:cs typeface="Coming Soon"/>
                <a:sym typeface="Coming Soon"/>
              </a:rPr>
              <a:t>Mr. Bearman :-) </a:t>
            </a:r>
            <a:endParaRPr sz="2200">
              <a:solidFill>
                <a:srgbClr val="000000"/>
              </a:solidFill>
              <a:latin typeface="Coming Soon"/>
              <a:ea typeface="Coming Soon"/>
              <a:cs typeface="Coming Soon"/>
              <a:sym typeface="Coming Soon"/>
            </a:endParaRPr>
          </a:p>
          <a:p>
            <a:pPr indent="0" lvl="0" marL="0" rtl="0" algn="ctr">
              <a:spcBef>
                <a:spcPts val="0"/>
              </a:spcBef>
              <a:spcAft>
                <a:spcPts val="0"/>
              </a:spcAft>
              <a:buSzPts val="990"/>
              <a:buNone/>
            </a:pPr>
            <a:r>
              <a:t/>
            </a:r>
            <a:endParaRPr sz="1200" u="sng">
              <a:latin typeface="Coming Soon"/>
              <a:ea typeface="Coming Soon"/>
              <a:cs typeface="Coming Soon"/>
              <a:sym typeface="Coming Soo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0" name="Shape 60"/>
        <p:cNvGrpSpPr/>
        <p:nvPr/>
      </p:nvGrpSpPr>
      <p:grpSpPr>
        <a:xfrm>
          <a:off x="0" y="0"/>
          <a:ext cx="0" cy="0"/>
          <a:chOff x="0" y="0"/>
          <a:chExt cx="0" cy="0"/>
        </a:xfrm>
      </p:grpSpPr>
      <p:sp>
        <p:nvSpPr>
          <p:cNvPr id="61" name="Google Shape;61;p14"/>
          <p:cNvSpPr txBox="1"/>
          <p:nvPr>
            <p:ph idx="1" type="subTitle"/>
          </p:nvPr>
        </p:nvSpPr>
        <p:spPr>
          <a:xfrm>
            <a:off x="0" y="0"/>
            <a:ext cx="9144000" cy="441000"/>
          </a:xfrm>
          <a:prstGeom prst="rect">
            <a:avLst/>
          </a:prstGeom>
        </p:spPr>
        <p:txBody>
          <a:bodyPr anchorCtr="0" anchor="ctr" bIns="91425" lIns="91425" spcFirstLastPara="1" rIns="91425" wrap="square" tIns="91425">
            <a:normAutofit fontScale="92500" lnSpcReduction="20000"/>
          </a:bodyPr>
          <a:lstStyle/>
          <a:p>
            <a:pPr indent="0" lvl="0" marL="0" rtl="0" algn="ctr">
              <a:spcBef>
                <a:spcPts val="0"/>
              </a:spcBef>
              <a:spcAft>
                <a:spcPts val="0"/>
              </a:spcAft>
              <a:buNone/>
            </a:pPr>
            <a:r>
              <a:rPr lang="en" sz="1800" u="sng">
                <a:solidFill>
                  <a:srgbClr val="000000"/>
                </a:solidFill>
                <a:latin typeface="Coming Soon"/>
                <a:ea typeface="Coming Soon"/>
                <a:cs typeface="Coming Soon"/>
                <a:sym typeface="Coming Soon"/>
              </a:rPr>
              <a:t>List of lessons for M</a:t>
            </a:r>
            <a:r>
              <a:rPr lang="en" sz="1800" u="sng">
                <a:solidFill>
                  <a:srgbClr val="000000"/>
                </a:solidFill>
                <a:latin typeface="Coming Soon"/>
                <a:ea typeface="Coming Soon"/>
                <a:cs typeface="Coming Soon"/>
                <a:sym typeface="Coming Soon"/>
              </a:rPr>
              <a:t>onday 28th June 2021</a:t>
            </a:r>
            <a:endParaRPr sz="2600">
              <a:latin typeface="Coming Soon"/>
              <a:ea typeface="Coming Soon"/>
              <a:cs typeface="Coming Soon"/>
              <a:sym typeface="Coming Soon"/>
            </a:endParaRPr>
          </a:p>
        </p:txBody>
      </p:sp>
      <p:sp>
        <p:nvSpPr>
          <p:cNvPr id="62" name="Google Shape;62;p14"/>
          <p:cNvSpPr txBox="1"/>
          <p:nvPr>
            <p:ph idx="1" type="subTitle"/>
          </p:nvPr>
        </p:nvSpPr>
        <p:spPr>
          <a:xfrm>
            <a:off x="0" y="3598100"/>
            <a:ext cx="9144000" cy="1309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rgbClr val="000000"/>
                </a:solidFill>
                <a:latin typeface="Coming Soon"/>
                <a:ea typeface="Coming Soon"/>
                <a:cs typeface="Coming Soon"/>
                <a:sym typeface="Coming Soon"/>
              </a:rPr>
              <a:t>Each day I will give you a list of lessons and resources </a:t>
            </a:r>
            <a:r>
              <a:rPr lang="en" sz="1800">
                <a:solidFill>
                  <a:srgbClr val="000000"/>
                </a:solidFill>
                <a:latin typeface="Coming Soon"/>
                <a:ea typeface="Coming Soon"/>
                <a:cs typeface="Coming Soon"/>
                <a:sym typeface="Coming Soon"/>
              </a:rPr>
              <a:t>however</a:t>
            </a:r>
            <a:r>
              <a:rPr lang="en" sz="1800">
                <a:solidFill>
                  <a:srgbClr val="000000"/>
                </a:solidFill>
                <a:latin typeface="Coming Soon"/>
                <a:ea typeface="Coming Soon"/>
                <a:cs typeface="Coming Soon"/>
                <a:sym typeface="Coming Soon"/>
              </a:rPr>
              <a:t>, the order you </a:t>
            </a:r>
            <a:r>
              <a:rPr lang="en" sz="1800">
                <a:solidFill>
                  <a:srgbClr val="000000"/>
                </a:solidFill>
                <a:latin typeface="Coming Soon"/>
                <a:ea typeface="Coming Soon"/>
                <a:cs typeface="Coming Soon"/>
                <a:sym typeface="Coming Soon"/>
              </a:rPr>
              <a:t>complete</a:t>
            </a:r>
            <a:r>
              <a:rPr lang="en" sz="1800">
                <a:solidFill>
                  <a:srgbClr val="000000"/>
                </a:solidFill>
                <a:latin typeface="Coming Soon"/>
                <a:ea typeface="Coming Soon"/>
                <a:cs typeface="Coming Soon"/>
                <a:sym typeface="Coming Soon"/>
              </a:rPr>
              <a:t> them or the amount of time you give to each </a:t>
            </a:r>
            <a:r>
              <a:rPr lang="en" sz="1800">
                <a:solidFill>
                  <a:srgbClr val="000000"/>
                </a:solidFill>
                <a:latin typeface="Coming Soon"/>
                <a:ea typeface="Coming Soon"/>
                <a:cs typeface="Coming Soon"/>
                <a:sym typeface="Coming Soon"/>
              </a:rPr>
              <a:t>activity</a:t>
            </a:r>
            <a:r>
              <a:rPr lang="en" sz="1800">
                <a:solidFill>
                  <a:srgbClr val="000000"/>
                </a:solidFill>
                <a:latin typeface="Coming Soon"/>
                <a:ea typeface="Coming Soon"/>
                <a:cs typeface="Coming Soon"/>
                <a:sym typeface="Coming Soon"/>
              </a:rPr>
              <a:t> is up to you. I encourage you to try your hardest but I fully understand that everyone will be working to a different timetable. </a:t>
            </a:r>
            <a:endParaRPr sz="2600">
              <a:latin typeface="Coming Soon"/>
              <a:ea typeface="Coming Soon"/>
              <a:cs typeface="Coming Soon"/>
              <a:sym typeface="Coming Soon"/>
            </a:endParaRPr>
          </a:p>
        </p:txBody>
      </p:sp>
      <p:graphicFrame>
        <p:nvGraphicFramePr>
          <p:cNvPr id="63" name="Google Shape;63;p14"/>
          <p:cNvGraphicFramePr/>
          <p:nvPr/>
        </p:nvGraphicFramePr>
        <p:xfrm>
          <a:off x="94125" y="491725"/>
          <a:ext cx="3000000" cy="3000000"/>
        </p:xfrm>
        <a:graphic>
          <a:graphicData uri="http://schemas.openxmlformats.org/drawingml/2006/table">
            <a:tbl>
              <a:tblPr>
                <a:noFill/>
                <a:tableStyleId>{38272C7D-A1E3-4A93-94F2-63E2FD780E4E}</a:tableStyleId>
              </a:tblPr>
              <a:tblGrid>
                <a:gridCol w="2359200"/>
                <a:gridCol w="6549300"/>
              </a:tblGrid>
              <a:tr h="396200">
                <a:tc>
                  <a:txBody>
                    <a:bodyPr/>
                    <a:lstStyle/>
                    <a:p>
                      <a:pPr indent="0" lvl="0" marL="0" rtl="0" algn="ctr">
                        <a:spcBef>
                          <a:spcPts val="0"/>
                        </a:spcBef>
                        <a:spcAft>
                          <a:spcPts val="0"/>
                        </a:spcAft>
                        <a:buNone/>
                      </a:pPr>
                      <a:r>
                        <a:rPr b="1" lang="en" u="sng"/>
                        <a:t>Lesson</a:t>
                      </a:r>
                      <a:endParaRPr b="1" u="sng"/>
                    </a:p>
                  </a:txBody>
                  <a:tcPr marT="91425" marB="91425" marR="91425" marL="91425"/>
                </a:tc>
                <a:tc>
                  <a:txBody>
                    <a:bodyPr/>
                    <a:lstStyle/>
                    <a:p>
                      <a:pPr indent="0" lvl="0" marL="0" rtl="0" algn="ctr">
                        <a:spcBef>
                          <a:spcPts val="0"/>
                        </a:spcBef>
                        <a:spcAft>
                          <a:spcPts val="0"/>
                        </a:spcAft>
                        <a:buNone/>
                      </a:pPr>
                      <a:r>
                        <a:rPr b="1" lang="en" u="sng"/>
                        <a:t>Information</a:t>
                      </a:r>
                      <a:endParaRPr b="1" u="sng"/>
                    </a:p>
                  </a:txBody>
                  <a:tcPr marT="91425" marB="91425" marR="91425" marL="91425"/>
                </a:tc>
              </a:tr>
              <a:tr h="381000">
                <a:tc>
                  <a:txBody>
                    <a:bodyPr/>
                    <a:lstStyle/>
                    <a:p>
                      <a:pPr indent="0" lvl="0" marL="0" rtl="0" algn="l">
                        <a:spcBef>
                          <a:spcPts val="0"/>
                        </a:spcBef>
                        <a:spcAft>
                          <a:spcPts val="0"/>
                        </a:spcAft>
                        <a:buNone/>
                      </a:pPr>
                      <a:r>
                        <a:rPr lang="en"/>
                        <a:t>English Writing</a:t>
                      </a:r>
                      <a:endParaRPr/>
                    </a:p>
                  </a:txBody>
                  <a:tcPr marT="91425" marB="91425" marR="91425" marL="91425"/>
                </a:tc>
                <a:tc>
                  <a:txBody>
                    <a:bodyPr/>
                    <a:lstStyle/>
                    <a:p>
                      <a:pPr indent="0" lvl="0" marL="0" rtl="0" algn="l">
                        <a:spcBef>
                          <a:spcPts val="0"/>
                        </a:spcBef>
                        <a:spcAft>
                          <a:spcPts val="0"/>
                        </a:spcAft>
                        <a:buNone/>
                      </a:pPr>
                      <a:r>
                        <a:rPr b="1" lang="en"/>
                        <a:t>Get to know your Wacky Races Characters!</a:t>
                      </a:r>
                      <a:endParaRPr b="1"/>
                    </a:p>
                  </a:txBody>
                  <a:tcPr marT="91425" marB="91425" marR="91425" marL="91425"/>
                </a:tc>
              </a:tr>
              <a:tr h="381000">
                <a:tc>
                  <a:txBody>
                    <a:bodyPr/>
                    <a:lstStyle/>
                    <a:p>
                      <a:pPr indent="0" lvl="0" marL="0" rtl="0" algn="l">
                        <a:spcBef>
                          <a:spcPts val="0"/>
                        </a:spcBef>
                        <a:spcAft>
                          <a:spcPts val="0"/>
                        </a:spcAft>
                        <a:buNone/>
                      </a:pPr>
                      <a:r>
                        <a:rPr lang="en"/>
                        <a:t>English</a:t>
                      </a:r>
                      <a:r>
                        <a:rPr lang="en"/>
                        <a:t> Grammar</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3"/>
                        </a:rPr>
                        <a:t>To explore the function of apostrophes</a:t>
                      </a:r>
                      <a:endParaRPr b="1"/>
                    </a:p>
                  </a:txBody>
                  <a:tcPr marT="91425" marB="91425" marR="91425" marL="91425"/>
                </a:tc>
              </a:tr>
              <a:tr h="381000">
                <a:tc>
                  <a:txBody>
                    <a:bodyPr/>
                    <a:lstStyle/>
                    <a:p>
                      <a:pPr indent="0" lvl="0" marL="0" rtl="0" algn="l">
                        <a:spcBef>
                          <a:spcPts val="0"/>
                        </a:spcBef>
                        <a:spcAft>
                          <a:spcPts val="0"/>
                        </a:spcAft>
                        <a:buNone/>
                      </a:pPr>
                      <a:r>
                        <a:rPr lang="en"/>
                        <a:t>Maths</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4"/>
                        </a:rPr>
                        <a:t>“Rows of Coins” and “Kieron’s Cats” Maths Challenges</a:t>
                      </a:r>
                      <a:endParaRPr b="1"/>
                    </a:p>
                  </a:txBody>
                  <a:tcPr marT="91425" marB="91425" marR="91425" marL="91425"/>
                </a:tc>
              </a:tr>
              <a:tr h="381000">
                <a:tc>
                  <a:txBody>
                    <a:bodyPr/>
                    <a:lstStyle/>
                    <a:p>
                      <a:pPr indent="0" lvl="0" marL="0" rtl="0" algn="l">
                        <a:spcBef>
                          <a:spcPts val="0"/>
                        </a:spcBef>
                        <a:spcAft>
                          <a:spcPts val="0"/>
                        </a:spcAft>
                        <a:buNone/>
                      </a:pPr>
                      <a:r>
                        <a:rPr lang="en"/>
                        <a:t>Topic</a:t>
                      </a:r>
                      <a:endParaRPr/>
                    </a:p>
                  </a:txBody>
                  <a:tcPr marT="91425" marB="91425" marR="91425" marL="91425"/>
                </a:tc>
                <a:tc>
                  <a:txBody>
                    <a:bodyPr/>
                    <a:lstStyle/>
                    <a:p>
                      <a:pPr indent="0" lvl="0" marL="0" rtl="0" algn="l">
                        <a:spcBef>
                          <a:spcPts val="0"/>
                        </a:spcBef>
                        <a:spcAft>
                          <a:spcPts val="0"/>
                        </a:spcAft>
                        <a:buNone/>
                      </a:pPr>
                      <a:r>
                        <a:rPr b="1" lang="en"/>
                        <a:t>Planning Your Wacky Races Race course</a:t>
                      </a:r>
                      <a:endParaRPr b="1"/>
                    </a:p>
                  </a:txBody>
                  <a:tcPr marT="91425" marB="91425" marR="91425" marL="91425"/>
                </a:tc>
              </a:tr>
              <a:tr h="381000">
                <a:tc>
                  <a:txBody>
                    <a:bodyPr/>
                    <a:lstStyle/>
                    <a:p>
                      <a:pPr indent="0" lvl="0" marL="0" rtl="0" algn="l">
                        <a:spcBef>
                          <a:spcPts val="0"/>
                        </a:spcBef>
                        <a:spcAft>
                          <a:spcPts val="0"/>
                        </a:spcAft>
                        <a:buNone/>
                      </a:pPr>
                      <a:r>
                        <a:rPr lang="en"/>
                        <a:t>PE</a:t>
                      </a:r>
                      <a:endParaRPr/>
                    </a:p>
                  </a:txBody>
                  <a:tcPr marT="91425" marB="91425" marR="91425" marL="91425"/>
                </a:tc>
                <a:tc>
                  <a:txBody>
                    <a:bodyPr/>
                    <a:lstStyle/>
                    <a:p>
                      <a:pPr indent="0" lvl="0" marL="0" rtl="0" algn="l">
                        <a:spcBef>
                          <a:spcPts val="0"/>
                        </a:spcBef>
                        <a:spcAft>
                          <a:spcPts val="0"/>
                        </a:spcAft>
                        <a:buNone/>
                      </a:pPr>
                      <a:r>
                        <a:rPr b="1" lang="en" u="sng">
                          <a:solidFill>
                            <a:schemeClr val="hlink"/>
                          </a:solidFill>
                          <a:hlinkClick action="ppaction://hlinksldjump" r:id="rId5"/>
                        </a:rPr>
                        <a:t>Running over obstacles and throwing for accuracy</a:t>
                      </a:r>
                      <a:br>
                        <a:rPr lang="en" u="sng">
                          <a:solidFill>
                            <a:schemeClr val="hlink"/>
                          </a:solidFill>
                          <a:hlinkClick action="ppaction://hlinksldjump" r:id="rId6"/>
                        </a:rPr>
                      </a:br>
                      <a:r>
                        <a:rPr i="1" lang="en"/>
                        <a:t>(You will need some space for these activities, preferably outside in the Garden. There is an alternative lesson if space is not available.)</a:t>
                      </a:r>
                      <a:endParaRPr i="1"/>
                    </a:p>
                  </a:txBody>
                  <a:tcPr marT="91425" marB="91425" marR="91425" marL="91425"/>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67" name="Shape 67"/>
        <p:cNvGrpSpPr/>
        <p:nvPr/>
      </p:nvGrpSpPr>
      <p:grpSpPr>
        <a:xfrm>
          <a:off x="0" y="0"/>
          <a:ext cx="0" cy="0"/>
          <a:chOff x="0" y="0"/>
          <a:chExt cx="0" cy="0"/>
        </a:xfrm>
      </p:grpSpPr>
      <p:sp>
        <p:nvSpPr>
          <p:cNvPr id="68" name="Google Shape;68;p15"/>
          <p:cNvSpPr txBox="1"/>
          <p:nvPr>
            <p:ph type="ctrTitle"/>
          </p:nvPr>
        </p:nvSpPr>
        <p:spPr>
          <a:xfrm>
            <a:off x="311700" y="549025"/>
            <a:ext cx="8520600" cy="2690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SzPts val="990"/>
              <a:buNone/>
            </a:pPr>
            <a:r>
              <a:rPr lang="en" sz="5600" u="sng">
                <a:latin typeface="Coming Soon"/>
                <a:ea typeface="Coming Soon"/>
                <a:cs typeface="Coming Soon"/>
                <a:sym typeface="Coming Soon"/>
              </a:rPr>
              <a:t>WALT: get to know the Wacky Races characters</a:t>
            </a:r>
            <a:endParaRPr sz="5600" u="sng">
              <a:latin typeface="Coming Soon"/>
              <a:ea typeface="Coming Soon"/>
              <a:cs typeface="Coming Soon"/>
              <a:sym typeface="Coming Soon"/>
            </a:endParaRPr>
          </a:p>
        </p:txBody>
      </p:sp>
      <p:sp>
        <p:nvSpPr>
          <p:cNvPr id="69" name="Google Shape;69;p15"/>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Monday 28th June 2021</a:t>
            </a:r>
            <a:endParaRPr sz="2600">
              <a:latin typeface="Coming Soon"/>
              <a:ea typeface="Coming Soon"/>
              <a:cs typeface="Coming Soon"/>
              <a:sym typeface="Coming Soon"/>
            </a:endParaRPr>
          </a:p>
        </p:txBody>
      </p:sp>
      <p:pic>
        <p:nvPicPr>
          <p:cNvPr id="70" name="Google Shape;70;p15"/>
          <p:cNvPicPr preferRelativeResize="0"/>
          <p:nvPr/>
        </p:nvPicPr>
        <p:blipFill>
          <a:blip r:embed="rId3">
            <a:alphaModFix/>
          </a:blip>
          <a:stretch>
            <a:fillRect/>
          </a:stretch>
        </p:blipFill>
        <p:spPr>
          <a:xfrm>
            <a:off x="6225050" y="2928150"/>
            <a:ext cx="2777676" cy="20832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pic>
        <p:nvPicPr>
          <p:cNvPr id="75" name="Google Shape;75;p16"/>
          <p:cNvPicPr preferRelativeResize="0"/>
          <p:nvPr/>
        </p:nvPicPr>
        <p:blipFill>
          <a:blip r:embed="rId3">
            <a:alphaModFix/>
          </a:blip>
          <a:stretch>
            <a:fillRect/>
          </a:stretch>
        </p:blipFill>
        <p:spPr>
          <a:xfrm>
            <a:off x="6197275" y="0"/>
            <a:ext cx="2946725" cy="1158060"/>
          </a:xfrm>
          <a:prstGeom prst="rect">
            <a:avLst/>
          </a:prstGeom>
          <a:noFill/>
          <a:ln>
            <a:noFill/>
          </a:ln>
        </p:spPr>
      </p:pic>
      <p:pic>
        <p:nvPicPr>
          <p:cNvPr id="76" name="Google Shape;76;p16"/>
          <p:cNvPicPr preferRelativeResize="0"/>
          <p:nvPr/>
        </p:nvPicPr>
        <p:blipFill>
          <a:blip r:embed="rId4">
            <a:alphaModFix/>
          </a:blip>
          <a:stretch>
            <a:fillRect/>
          </a:stretch>
        </p:blipFill>
        <p:spPr>
          <a:xfrm>
            <a:off x="0" y="0"/>
            <a:ext cx="2155950" cy="1531553"/>
          </a:xfrm>
          <a:prstGeom prst="rect">
            <a:avLst/>
          </a:prstGeom>
          <a:noFill/>
          <a:ln>
            <a:noFill/>
          </a:ln>
        </p:spPr>
      </p:pic>
      <p:pic>
        <p:nvPicPr>
          <p:cNvPr id="77" name="Google Shape;77;p16"/>
          <p:cNvPicPr preferRelativeResize="0"/>
          <p:nvPr/>
        </p:nvPicPr>
        <p:blipFill>
          <a:blip r:embed="rId5">
            <a:alphaModFix/>
          </a:blip>
          <a:stretch>
            <a:fillRect/>
          </a:stretch>
        </p:blipFill>
        <p:spPr>
          <a:xfrm>
            <a:off x="0" y="1531544"/>
            <a:ext cx="3113301" cy="1002144"/>
          </a:xfrm>
          <a:prstGeom prst="rect">
            <a:avLst/>
          </a:prstGeom>
          <a:noFill/>
          <a:ln>
            <a:noFill/>
          </a:ln>
        </p:spPr>
      </p:pic>
      <p:pic>
        <p:nvPicPr>
          <p:cNvPr id="78" name="Google Shape;78;p16"/>
          <p:cNvPicPr preferRelativeResize="0"/>
          <p:nvPr/>
        </p:nvPicPr>
        <p:blipFill>
          <a:blip r:embed="rId6">
            <a:alphaModFix/>
          </a:blip>
          <a:stretch>
            <a:fillRect/>
          </a:stretch>
        </p:blipFill>
        <p:spPr>
          <a:xfrm>
            <a:off x="2251200" y="16475"/>
            <a:ext cx="2542112" cy="1661650"/>
          </a:xfrm>
          <a:prstGeom prst="rect">
            <a:avLst/>
          </a:prstGeom>
          <a:noFill/>
          <a:ln>
            <a:noFill/>
          </a:ln>
        </p:spPr>
      </p:pic>
      <p:pic>
        <p:nvPicPr>
          <p:cNvPr id="79" name="Google Shape;79;p16"/>
          <p:cNvPicPr preferRelativeResize="0"/>
          <p:nvPr/>
        </p:nvPicPr>
        <p:blipFill>
          <a:blip r:embed="rId7">
            <a:alphaModFix/>
          </a:blip>
          <a:stretch>
            <a:fillRect/>
          </a:stretch>
        </p:blipFill>
        <p:spPr>
          <a:xfrm>
            <a:off x="0" y="3891148"/>
            <a:ext cx="2567325" cy="1252352"/>
          </a:xfrm>
          <a:prstGeom prst="rect">
            <a:avLst/>
          </a:prstGeom>
          <a:noFill/>
          <a:ln>
            <a:noFill/>
          </a:ln>
        </p:spPr>
      </p:pic>
      <p:pic>
        <p:nvPicPr>
          <p:cNvPr id="80" name="Google Shape;80;p16"/>
          <p:cNvPicPr preferRelativeResize="0"/>
          <p:nvPr/>
        </p:nvPicPr>
        <p:blipFill>
          <a:blip r:embed="rId8">
            <a:alphaModFix/>
          </a:blip>
          <a:stretch>
            <a:fillRect/>
          </a:stretch>
        </p:blipFill>
        <p:spPr>
          <a:xfrm>
            <a:off x="7061350" y="3254052"/>
            <a:ext cx="2017525" cy="1925298"/>
          </a:xfrm>
          <a:prstGeom prst="rect">
            <a:avLst/>
          </a:prstGeom>
          <a:noFill/>
          <a:ln>
            <a:noFill/>
          </a:ln>
        </p:spPr>
      </p:pic>
      <p:pic>
        <p:nvPicPr>
          <p:cNvPr id="81" name="Google Shape;81;p16"/>
          <p:cNvPicPr preferRelativeResize="0"/>
          <p:nvPr/>
        </p:nvPicPr>
        <p:blipFill>
          <a:blip r:embed="rId9">
            <a:alphaModFix/>
          </a:blip>
          <a:stretch>
            <a:fillRect/>
          </a:stretch>
        </p:blipFill>
        <p:spPr>
          <a:xfrm>
            <a:off x="2666137" y="1759523"/>
            <a:ext cx="2542100" cy="1624465"/>
          </a:xfrm>
          <a:prstGeom prst="rect">
            <a:avLst/>
          </a:prstGeom>
          <a:noFill/>
          <a:ln>
            <a:noFill/>
          </a:ln>
        </p:spPr>
      </p:pic>
      <p:pic>
        <p:nvPicPr>
          <p:cNvPr id="82" name="Google Shape;82;p16"/>
          <p:cNvPicPr preferRelativeResize="0"/>
          <p:nvPr/>
        </p:nvPicPr>
        <p:blipFill>
          <a:blip r:embed="rId10">
            <a:alphaModFix/>
          </a:blip>
          <a:stretch>
            <a:fillRect/>
          </a:stretch>
        </p:blipFill>
        <p:spPr>
          <a:xfrm>
            <a:off x="6245836" y="1644825"/>
            <a:ext cx="2934263" cy="1531550"/>
          </a:xfrm>
          <a:prstGeom prst="rect">
            <a:avLst/>
          </a:prstGeom>
          <a:noFill/>
          <a:ln>
            <a:noFill/>
          </a:ln>
        </p:spPr>
      </p:pic>
      <p:pic>
        <p:nvPicPr>
          <p:cNvPr id="83" name="Google Shape;83;p16"/>
          <p:cNvPicPr preferRelativeResize="0"/>
          <p:nvPr/>
        </p:nvPicPr>
        <p:blipFill>
          <a:blip r:embed="rId11">
            <a:alphaModFix/>
          </a:blip>
          <a:stretch>
            <a:fillRect/>
          </a:stretch>
        </p:blipFill>
        <p:spPr>
          <a:xfrm>
            <a:off x="2567313" y="3323225"/>
            <a:ext cx="2318523" cy="1786950"/>
          </a:xfrm>
          <a:prstGeom prst="rect">
            <a:avLst/>
          </a:prstGeom>
          <a:noFill/>
          <a:ln>
            <a:noFill/>
          </a:ln>
        </p:spPr>
      </p:pic>
      <p:pic>
        <p:nvPicPr>
          <p:cNvPr id="84" name="Google Shape;84;p16"/>
          <p:cNvPicPr preferRelativeResize="0"/>
          <p:nvPr/>
        </p:nvPicPr>
        <p:blipFill>
          <a:blip r:embed="rId12">
            <a:alphaModFix/>
          </a:blip>
          <a:stretch>
            <a:fillRect/>
          </a:stretch>
        </p:blipFill>
        <p:spPr>
          <a:xfrm>
            <a:off x="4964825" y="3289905"/>
            <a:ext cx="2017525" cy="1853595"/>
          </a:xfrm>
          <a:prstGeom prst="rect">
            <a:avLst/>
          </a:prstGeom>
          <a:noFill/>
          <a:ln>
            <a:noFill/>
          </a:ln>
        </p:spPr>
      </p:pic>
      <p:pic>
        <p:nvPicPr>
          <p:cNvPr id="85" name="Google Shape;85;p16"/>
          <p:cNvPicPr preferRelativeResize="0"/>
          <p:nvPr/>
        </p:nvPicPr>
        <p:blipFill>
          <a:blip r:embed="rId13">
            <a:alphaModFix/>
          </a:blip>
          <a:stretch>
            <a:fillRect/>
          </a:stretch>
        </p:blipFill>
        <p:spPr>
          <a:xfrm>
            <a:off x="4572000" y="114300"/>
            <a:ext cx="1872550" cy="221449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7"/>
          <p:cNvSpPr txBox="1"/>
          <p:nvPr>
            <p:ph type="title"/>
          </p:nvPr>
        </p:nvSpPr>
        <p:spPr>
          <a:xfrm>
            <a:off x="311700" y="292850"/>
            <a:ext cx="8520600" cy="4643700"/>
          </a:xfrm>
          <a:prstGeom prst="rect">
            <a:avLst/>
          </a:prstGeom>
          <a:solidFill>
            <a:srgbClr val="83BA96"/>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latin typeface="Coming Soon"/>
                <a:ea typeface="Coming Soon"/>
                <a:cs typeface="Coming Soon"/>
                <a:sym typeface="Coming Soon"/>
              </a:rPr>
              <a:t>Have a look through the </a:t>
            </a:r>
            <a:r>
              <a:rPr lang="en" sz="2200">
                <a:latin typeface="Coming Soon"/>
                <a:ea typeface="Coming Soon"/>
                <a:cs typeface="Coming Soon"/>
                <a:sym typeface="Coming Soon"/>
              </a:rPr>
              <a:t>slides</a:t>
            </a:r>
            <a:r>
              <a:rPr lang="en" sz="2200">
                <a:latin typeface="Coming Soon"/>
                <a:ea typeface="Coming Soon"/>
                <a:cs typeface="Coming Soon"/>
                <a:sym typeface="Coming Soon"/>
              </a:rPr>
              <a:t> which give you lots of information about all the Wacky Races Characters. If you want you can re-watch some of the clips from Thursday’s lesson to help familiarise yourself with all the </a:t>
            </a:r>
            <a:r>
              <a:rPr lang="en" sz="2200">
                <a:latin typeface="Coming Soon"/>
                <a:ea typeface="Coming Soon"/>
                <a:cs typeface="Coming Soon"/>
                <a:sym typeface="Coming Soon"/>
              </a:rPr>
              <a:t>characters</a:t>
            </a:r>
            <a:r>
              <a:rPr lang="en" sz="2200">
                <a:latin typeface="Coming Soon"/>
                <a:ea typeface="Coming Soon"/>
                <a:cs typeface="Coming Soon"/>
                <a:sym typeface="Coming Soon"/>
              </a:rPr>
              <a:t>. </a:t>
            </a:r>
            <a:br>
              <a:rPr lang="en" sz="2200">
                <a:latin typeface="Coming Soon"/>
                <a:ea typeface="Coming Soon"/>
                <a:cs typeface="Coming Soon"/>
                <a:sym typeface="Coming Soon"/>
              </a:rPr>
            </a:br>
            <a:br>
              <a:rPr lang="en" sz="2200">
                <a:latin typeface="Coming Soon"/>
                <a:ea typeface="Coming Soon"/>
                <a:cs typeface="Coming Soon"/>
                <a:sym typeface="Coming Soon"/>
              </a:rPr>
            </a:br>
            <a:r>
              <a:rPr lang="en" sz="2200">
                <a:latin typeface="Coming Soon"/>
                <a:ea typeface="Coming Soon"/>
                <a:cs typeface="Coming Soon"/>
                <a:sym typeface="Coming Soon"/>
              </a:rPr>
              <a:t>In this lesson, you are going to choose 3 characters that you will include in your own race later in your Topic Lesson. </a:t>
            </a:r>
            <a:br>
              <a:rPr lang="en" sz="2200">
                <a:latin typeface="Coming Soon"/>
                <a:ea typeface="Coming Soon"/>
                <a:cs typeface="Coming Soon"/>
                <a:sym typeface="Coming Soon"/>
              </a:rPr>
            </a:br>
            <a:br>
              <a:rPr lang="en" sz="2200">
                <a:latin typeface="Coming Soon"/>
                <a:ea typeface="Coming Soon"/>
                <a:cs typeface="Coming Soon"/>
                <a:sym typeface="Coming Soon"/>
              </a:rPr>
            </a:br>
            <a:r>
              <a:rPr lang="en" sz="2200">
                <a:latin typeface="Coming Soon"/>
                <a:ea typeface="Coming Soon"/>
                <a:cs typeface="Coming Soon"/>
                <a:sym typeface="Coming Soon"/>
              </a:rPr>
              <a:t>Once you have chosen your 3 </a:t>
            </a:r>
            <a:r>
              <a:rPr lang="en" sz="2200">
                <a:latin typeface="Coming Soon"/>
                <a:ea typeface="Coming Soon"/>
                <a:cs typeface="Coming Soon"/>
                <a:sym typeface="Coming Soon"/>
              </a:rPr>
              <a:t>characters</a:t>
            </a:r>
            <a:r>
              <a:rPr lang="en" sz="2200">
                <a:latin typeface="Coming Soon"/>
                <a:ea typeface="Coming Soon"/>
                <a:cs typeface="Coming Soon"/>
                <a:sym typeface="Coming Soon"/>
              </a:rPr>
              <a:t>. I would like you to draw all three on one piece of paper with all their facts around them so you can use it as a writing prop later in the week. I have done an example on the next slide. </a:t>
            </a:r>
            <a:endParaRPr>
              <a:latin typeface="Coming Soon"/>
              <a:ea typeface="Coming Soon"/>
              <a:cs typeface="Coming Soon"/>
              <a:sym typeface="Coming Soon"/>
            </a:endParaRPr>
          </a:p>
          <a:p>
            <a:pPr indent="0" lvl="0" marL="0" rtl="0" algn="l">
              <a:spcBef>
                <a:spcPts val="0"/>
              </a:spcBef>
              <a:spcAft>
                <a:spcPts val="0"/>
              </a:spcAft>
              <a:buNone/>
            </a:pPr>
            <a:r>
              <a:t/>
            </a:r>
            <a:endParaRPr>
              <a:latin typeface="Coming Soon"/>
              <a:ea typeface="Coming Soon"/>
              <a:cs typeface="Coming Soon"/>
              <a:sym typeface="Coming Soo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pic>
        <p:nvPicPr>
          <p:cNvPr id="95" name="Google Shape;95;p18"/>
          <p:cNvPicPr preferRelativeResize="0"/>
          <p:nvPr/>
        </p:nvPicPr>
        <p:blipFill>
          <a:blip r:embed="rId3">
            <a:alphaModFix/>
          </a:blip>
          <a:stretch>
            <a:fillRect/>
          </a:stretch>
        </p:blipFill>
        <p:spPr>
          <a:xfrm>
            <a:off x="376925" y="779625"/>
            <a:ext cx="1774300" cy="2098300"/>
          </a:xfrm>
          <a:prstGeom prst="rect">
            <a:avLst/>
          </a:prstGeom>
          <a:noFill/>
          <a:ln>
            <a:noFill/>
          </a:ln>
        </p:spPr>
      </p:pic>
      <p:sp>
        <p:nvSpPr>
          <p:cNvPr id="96" name="Google Shape;96;p18"/>
          <p:cNvSpPr txBox="1"/>
          <p:nvPr>
            <p:ph idx="4294967295" type="body"/>
          </p:nvPr>
        </p:nvSpPr>
        <p:spPr>
          <a:xfrm>
            <a:off x="89450" y="2948500"/>
            <a:ext cx="2463900" cy="2098200"/>
          </a:xfrm>
          <a:prstGeom prst="rect">
            <a:avLst/>
          </a:prstGeom>
        </p:spPr>
        <p:txBody>
          <a:bodyPr anchorCtr="0" anchor="t" bIns="91425" lIns="91425" spcFirstLastPara="1" rIns="91425" wrap="square" tIns="91425">
            <a:normAutofit fontScale="55000" lnSpcReduction="2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Boulder Mobile - a wheeled boulder. </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Slag Brothers (Rock Slag and Gravel Slag) - cavemen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The Slag Brothers sometimes reconstructed their car from scratch using their clubs.</a:t>
            </a:r>
            <a:endParaRPr sz="2000">
              <a:latin typeface="Coming Soon"/>
              <a:ea typeface="Coming Soon"/>
              <a:cs typeface="Coming Soon"/>
              <a:sym typeface="Coming Soon"/>
            </a:endParaRPr>
          </a:p>
        </p:txBody>
      </p:sp>
      <p:sp>
        <p:nvSpPr>
          <p:cNvPr id="97" name="Google Shape;97;p18"/>
          <p:cNvSpPr txBox="1"/>
          <p:nvPr>
            <p:ph idx="4294967295" type="body"/>
          </p:nvPr>
        </p:nvSpPr>
        <p:spPr>
          <a:xfrm>
            <a:off x="6505525" y="2931700"/>
            <a:ext cx="2544000" cy="2131800"/>
          </a:xfrm>
          <a:prstGeom prst="rect">
            <a:avLst/>
          </a:prstGeom>
        </p:spPr>
        <p:txBody>
          <a:bodyPr anchorCtr="0" anchor="t" bIns="91425" lIns="91425" spcFirstLastPara="1" rIns="91425" wrap="square" tIns="91425">
            <a:normAutofit fontScale="55000" lnSpcReduction="2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Compact Pussycat</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Penelope Pitstop - woman racer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Pink, feminine car with personal grooming facilities.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Shampoo foam hitting in faces.</a:t>
            </a:r>
            <a:endParaRPr sz="1700">
              <a:solidFill>
                <a:srgbClr val="000000"/>
              </a:solidFill>
              <a:latin typeface="Coming Soon"/>
              <a:ea typeface="Coming Soon"/>
              <a:cs typeface="Coming Soon"/>
              <a:sym typeface="Coming Soon"/>
            </a:endParaRPr>
          </a:p>
        </p:txBody>
      </p:sp>
      <p:pic>
        <p:nvPicPr>
          <p:cNvPr id="98" name="Google Shape;98;p18"/>
          <p:cNvPicPr preferRelativeResize="0"/>
          <p:nvPr/>
        </p:nvPicPr>
        <p:blipFill>
          <a:blip r:embed="rId4">
            <a:alphaModFix/>
          </a:blip>
          <a:stretch>
            <a:fillRect/>
          </a:stretch>
        </p:blipFill>
        <p:spPr>
          <a:xfrm>
            <a:off x="6719525" y="1602725"/>
            <a:ext cx="1886200" cy="1205325"/>
          </a:xfrm>
          <a:prstGeom prst="rect">
            <a:avLst/>
          </a:prstGeom>
          <a:noFill/>
          <a:ln>
            <a:noFill/>
          </a:ln>
        </p:spPr>
      </p:pic>
      <p:sp>
        <p:nvSpPr>
          <p:cNvPr id="99" name="Google Shape;99;p18"/>
          <p:cNvSpPr txBox="1"/>
          <p:nvPr>
            <p:ph idx="4294967295" type="body"/>
          </p:nvPr>
        </p:nvSpPr>
        <p:spPr>
          <a:xfrm>
            <a:off x="2999725" y="2722600"/>
            <a:ext cx="2871300" cy="2324100"/>
          </a:xfrm>
          <a:prstGeom prst="rect">
            <a:avLst/>
          </a:prstGeom>
        </p:spPr>
        <p:txBody>
          <a:bodyPr anchorCtr="0" anchor="t" bIns="91425" lIns="91425" spcFirstLastPara="1" rIns="91425" wrap="square" tIns="91425">
            <a:normAutofit fontScale="62500" lnSpcReduction="1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Mean Machine</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Dick Dastardly and Muttley - the </a:t>
            </a:r>
            <a:r>
              <a:rPr lang="en" sz="1700">
                <a:solidFill>
                  <a:srgbClr val="000000"/>
                </a:solidFill>
                <a:latin typeface="Coming Soon"/>
                <a:ea typeface="Coming Soon"/>
                <a:cs typeface="Coming Soon"/>
                <a:sym typeface="Coming Soon"/>
              </a:rPr>
              <a:t>villain</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Rocket powered car with lots of weapons.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Sole aim to win every race by hook or crook. Drat and Double Drat!</a:t>
            </a:r>
            <a:endParaRPr sz="1700">
              <a:solidFill>
                <a:srgbClr val="000000"/>
              </a:solidFill>
              <a:latin typeface="Coming Soon"/>
              <a:ea typeface="Coming Soon"/>
              <a:cs typeface="Coming Soon"/>
              <a:sym typeface="Coming Soon"/>
            </a:endParaRPr>
          </a:p>
        </p:txBody>
      </p:sp>
      <p:pic>
        <p:nvPicPr>
          <p:cNvPr id="100" name="Google Shape;100;p18"/>
          <p:cNvPicPr preferRelativeResize="0"/>
          <p:nvPr/>
        </p:nvPicPr>
        <p:blipFill>
          <a:blip r:embed="rId5">
            <a:alphaModFix/>
          </a:blip>
          <a:stretch>
            <a:fillRect/>
          </a:stretch>
        </p:blipFill>
        <p:spPr>
          <a:xfrm>
            <a:off x="3069850" y="1528900"/>
            <a:ext cx="2487688" cy="977650"/>
          </a:xfrm>
          <a:prstGeom prst="rect">
            <a:avLst/>
          </a:prstGeom>
          <a:noFill/>
          <a:ln>
            <a:noFill/>
          </a:ln>
        </p:spPr>
      </p:pic>
      <p:sp>
        <p:nvSpPr>
          <p:cNvPr id="101" name="Google Shape;101;p18"/>
          <p:cNvSpPr txBox="1"/>
          <p:nvPr>
            <p:ph type="title"/>
          </p:nvPr>
        </p:nvSpPr>
        <p:spPr>
          <a:xfrm>
            <a:off x="376925" y="11100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480">
                <a:latin typeface="Coming Soon"/>
                <a:ea typeface="Coming Soon"/>
                <a:cs typeface="Coming Soon"/>
                <a:sym typeface="Coming Soon"/>
              </a:rPr>
              <a:t>The extra </a:t>
            </a:r>
            <a:r>
              <a:rPr lang="en" sz="2480">
                <a:latin typeface="Coming Soon"/>
                <a:ea typeface="Coming Soon"/>
                <a:cs typeface="Coming Soon"/>
                <a:sym typeface="Coming Soon"/>
              </a:rPr>
              <a:t>characters</a:t>
            </a:r>
            <a:r>
              <a:rPr lang="en" sz="2480">
                <a:latin typeface="Coming Soon"/>
                <a:ea typeface="Coming Soon"/>
                <a:cs typeface="Coming Soon"/>
                <a:sym typeface="Coming Soon"/>
              </a:rPr>
              <a:t> I would like to have in my race are:</a:t>
            </a:r>
            <a:endParaRPr sz="2480">
              <a:latin typeface="Coming Soon"/>
              <a:ea typeface="Coming Soon"/>
              <a:cs typeface="Coming Soon"/>
              <a:sym typeface="Coming Soo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9"/>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pic>
        <p:nvPicPr>
          <p:cNvPr id="107" name="Google Shape;107;p19"/>
          <p:cNvPicPr preferRelativeResize="0"/>
          <p:nvPr/>
        </p:nvPicPr>
        <p:blipFill>
          <a:blip r:embed="rId3">
            <a:alphaModFix/>
          </a:blip>
          <a:stretch>
            <a:fillRect/>
          </a:stretch>
        </p:blipFill>
        <p:spPr>
          <a:xfrm>
            <a:off x="987975" y="1228675"/>
            <a:ext cx="2824434" cy="3340200"/>
          </a:xfrm>
          <a:prstGeom prst="rect">
            <a:avLst/>
          </a:prstGeom>
          <a:noFill/>
          <a:ln>
            <a:noFill/>
          </a:ln>
        </p:spPr>
      </p:pic>
      <p:sp>
        <p:nvSpPr>
          <p:cNvPr id="108" name="Google Shape;108;p19"/>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lnSpcReduction="1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Boulder Mobile - a wheeled boulder. </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Slag Brothers (Rock Slag and Gravel Slag) - cavemen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The Slag Brothers sometimes reconstructed their car from scratch using their clubs.</a:t>
            </a:r>
            <a:endParaRPr sz="2000">
              <a:latin typeface="Coming Soon"/>
              <a:ea typeface="Coming Soon"/>
              <a:cs typeface="Coming Soon"/>
              <a:sym typeface="Coming Soo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0"/>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14" name="Google Shape;114;p20"/>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fontScale="92500" lnSpcReduction="1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Creepy Coupe</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Gruesome Twosome (Big and Little) - monsters</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The car has a belfry, the belfry housed a dragon and various ghosts and ghouls.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Able to fly short distances through the use of dragon wings.</a:t>
            </a:r>
            <a:endParaRPr sz="1700">
              <a:solidFill>
                <a:srgbClr val="000000"/>
              </a:solidFill>
              <a:latin typeface="Coming Soon"/>
              <a:ea typeface="Coming Soon"/>
              <a:cs typeface="Coming Soon"/>
              <a:sym typeface="Coming Soon"/>
            </a:endParaRPr>
          </a:p>
        </p:txBody>
      </p:sp>
      <p:pic>
        <p:nvPicPr>
          <p:cNvPr id="115" name="Google Shape;115;p20"/>
          <p:cNvPicPr preferRelativeResize="0"/>
          <p:nvPr/>
        </p:nvPicPr>
        <p:blipFill>
          <a:blip r:embed="rId3">
            <a:alphaModFix/>
          </a:blip>
          <a:stretch>
            <a:fillRect/>
          </a:stretch>
        </p:blipFill>
        <p:spPr>
          <a:xfrm>
            <a:off x="771525" y="1551050"/>
            <a:ext cx="3048000" cy="28003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1"/>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21" name="Google Shape;121;p21"/>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lnSpcReduction="1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Covert-a-Car</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Professor Pat Pending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Professor Pat Pending is a mad scientist.</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The car can change into just about anything that moves.</a:t>
            </a:r>
            <a:endParaRPr sz="2000">
              <a:latin typeface="Coming Soon"/>
              <a:ea typeface="Coming Soon"/>
              <a:cs typeface="Coming Soon"/>
              <a:sym typeface="Coming Soon"/>
            </a:endParaRPr>
          </a:p>
        </p:txBody>
      </p:sp>
      <p:pic>
        <p:nvPicPr>
          <p:cNvPr id="122" name="Google Shape;122;p21"/>
          <p:cNvPicPr preferRelativeResize="0"/>
          <p:nvPr/>
        </p:nvPicPr>
        <p:blipFill>
          <a:blip r:embed="rId3">
            <a:alphaModFix/>
          </a:blip>
          <a:stretch>
            <a:fillRect/>
          </a:stretch>
        </p:blipFill>
        <p:spPr>
          <a:xfrm>
            <a:off x="311700" y="1228675"/>
            <a:ext cx="3905250" cy="30099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2"/>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28" name="Google Shape;128;p22"/>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lnSpcReduction="1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Crimson Haybailer</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Red Max - an air ace</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Car/Plane hybrid that was capable of limited flight, usually just enough to leapfrog over racers and obstacles.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Has a machine gun mounted.</a:t>
            </a:r>
            <a:endParaRPr sz="1700">
              <a:solidFill>
                <a:srgbClr val="000000"/>
              </a:solidFill>
              <a:latin typeface="Coming Soon"/>
              <a:ea typeface="Coming Soon"/>
              <a:cs typeface="Coming Soon"/>
              <a:sym typeface="Coming Soon"/>
            </a:endParaRPr>
          </a:p>
        </p:txBody>
      </p:sp>
      <p:pic>
        <p:nvPicPr>
          <p:cNvPr id="129" name="Google Shape;129;p22"/>
          <p:cNvPicPr preferRelativeResize="0"/>
          <p:nvPr/>
        </p:nvPicPr>
        <p:blipFill>
          <a:blip r:embed="rId3">
            <a:alphaModFix/>
          </a:blip>
          <a:stretch>
            <a:fillRect/>
          </a:stretch>
        </p:blipFill>
        <p:spPr>
          <a:xfrm>
            <a:off x="152400" y="2008250"/>
            <a:ext cx="3905250" cy="20383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3"/>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35" name="Google Shape;135;p23"/>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Compact Pussycat</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Penelope Pitstop - woman racer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Pink, feminine car with personal grooming facilities.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Shampoo foam hitting in faces.</a:t>
            </a:r>
            <a:endParaRPr sz="1700">
              <a:solidFill>
                <a:srgbClr val="000000"/>
              </a:solidFill>
              <a:latin typeface="Coming Soon"/>
              <a:ea typeface="Coming Soon"/>
              <a:cs typeface="Coming Soon"/>
              <a:sym typeface="Coming Soon"/>
            </a:endParaRPr>
          </a:p>
        </p:txBody>
      </p:sp>
      <p:pic>
        <p:nvPicPr>
          <p:cNvPr id="136" name="Google Shape;136;p23"/>
          <p:cNvPicPr preferRelativeResize="0"/>
          <p:nvPr/>
        </p:nvPicPr>
        <p:blipFill>
          <a:blip r:embed="rId3">
            <a:alphaModFix/>
          </a:blip>
          <a:stretch>
            <a:fillRect/>
          </a:stretch>
        </p:blipFill>
        <p:spPr>
          <a:xfrm>
            <a:off x="114300" y="1651000"/>
            <a:ext cx="3905250" cy="24955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4"/>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42" name="Google Shape;142;p24"/>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lnSpcReduction="2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Army Surplus special</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Sergeant Blast and Private Meekly - soldiers</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Army jeep/tank hybrid</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The Army Surplus Special made use of its tank facilities while racing including its canon. </a:t>
            </a:r>
            <a:endParaRPr sz="1700">
              <a:solidFill>
                <a:srgbClr val="000000"/>
              </a:solidFill>
              <a:latin typeface="Coming Soon"/>
              <a:ea typeface="Coming Soon"/>
              <a:cs typeface="Coming Soon"/>
              <a:sym typeface="Coming Soon"/>
            </a:endParaRPr>
          </a:p>
        </p:txBody>
      </p:sp>
      <p:pic>
        <p:nvPicPr>
          <p:cNvPr id="143" name="Google Shape;143;p24"/>
          <p:cNvPicPr preferRelativeResize="0"/>
          <p:nvPr/>
        </p:nvPicPr>
        <p:blipFill>
          <a:blip r:embed="rId3">
            <a:alphaModFix/>
          </a:blip>
          <a:stretch>
            <a:fillRect/>
          </a:stretch>
        </p:blipFill>
        <p:spPr>
          <a:xfrm>
            <a:off x="400050" y="1228675"/>
            <a:ext cx="3333750" cy="31813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5"/>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49" name="Google Shape;149;p25"/>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Bullet-Proof Bomb (The Roaring Plenty)</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Ant Hill Mob</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A new sentient car, Chugga Boom. </a:t>
            </a:r>
            <a:endParaRPr sz="2000">
              <a:latin typeface="Coming Soon"/>
              <a:ea typeface="Coming Soon"/>
              <a:cs typeface="Coming Soon"/>
              <a:sym typeface="Coming Soon"/>
            </a:endParaRPr>
          </a:p>
        </p:txBody>
      </p:sp>
      <p:pic>
        <p:nvPicPr>
          <p:cNvPr id="150" name="Google Shape;150;p25"/>
          <p:cNvPicPr preferRelativeResize="0"/>
          <p:nvPr/>
        </p:nvPicPr>
        <p:blipFill>
          <a:blip r:embed="rId3">
            <a:alphaModFix/>
          </a:blip>
          <a:stretch>
            <a:fillRect/>
          </a:stretch>
        </p:blipFill>
        <p:spPr>
          <a:xfrm>
            <a:off x="152400" y="2294000"/>
            <a:ext cx="3905250" cy="1905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6"/>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56" name="Google Shape;156;p26"/>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Arkansas Chuggabug</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Luke and Blubber Bear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Hillbillies in a wooden buggy driven by a coal-fired range</a:t>
            </a:r>
            <a:endParaRPr sz="2000">
              <a:latin typeface="Coming Soon"/>
              <a:ea typeface="Coming Soon"/>
              <a:cs typeface="Coming Soon"/>
              <a:sym typeface="Coming Soon"/>
            </a:endParaRPr>
          </a:p>
        </p:txBody>
      </p:sp>
      <p:pic>
        <p:nvPicPr>
          <p:cNvPr id="157" name="Google Shape;157;p26"/>
          <p:cNvPicPr preferRelativeResize="0"/>
          <p:nvPr/>
        </p:nvPicPr>
        <p:blipFill>
          <a:blip r:embed="rId3">
            <a:alphaModFix/>
          </a:blip>
          <a:stretch>
            <a:fillRect/>
          </a:stretch>
        </p:blipFill>
        <p:spPr>
          <a:xfrm>
            <a:off x="400050" y="1874900"/>
            <a:ext cx="3657600" cy="23907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7"/>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63" name="Google Shape;163;p27"/>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lnSpcReduction="1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Turbo Terrific </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Peter Perfect- All American Jock</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Has a crush on Penelope - so often that he stopped to help</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Driving a drag racer that regularly fell to bits. </a:t>
            </a:r>
            <a:endParaRPr sz="1700">
              <a:solidFill>
                <a:srgbClr val="000000"/>
              </a:solidFill>
              <a:latin typeface="Coming Soon"/>
              <a:ea typeface="Coming Soon"/>
              <a:cs typeface="Coming Soon"/>
              <a:sym typeface="Coming Soon"/>
            </a:endParaRPr>
          </a:p>
        </p:txBody>
      </p:sp>
      <p:pic>
        <p:nvPicPr>
          <p:cNvPr id="164" name="Google Shape;164;p27"/>
          <p:cNvPicPr preferRelativeResize="0"/>
          <p:nvPr/>
        </p:nvPicPr>
        <p:blipFill>
          <a:blip r:embed="rId3">
            <a:alphaModFix/>
          </a:blip>
          <a:stretch>
            <a:fillRect/>
          </a:stretch>
        </p:blipFill>
        <p:spPr>
          <a:xfrm>
            <a:off x="133350" y="2313050"/>
            <a:ext cx="4438650" cy="14287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8"/>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70" name="Google Shape;170;p28"/>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lnSpcReduction="2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Buzz Wagon</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Rufus Ruffcut and Sawtooth</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A lumberjack and a beaver in a wagon with buzzsaws for wheels, which gave it the ability to cut through almost anything, damaging and destroying the object in the process.</a:t>
            </a:r>
            <a:endParaRPr sz="2000">
              <a:latin typeface="Coming Soon"/>
              <a:ea typeface="Coming Soon"/>
              <a:cs typeface="Coming Soon"/>
              <a:sym typeface="Coming Soon"/>
            </a:endParaRPr>
          </a:p>
        </p:txBody>
      </p:sp>
      <p:pic>
        <p:nvPicPr>
          <p:cNvPr id="171" name="Google Shape;171;p28"/>
          <p:cNvPicPr preferRelativeResize="0"/>
          <p:nvPr/>
        </p:nvPicPr>
        <p:blipFill>
          <a:blip r:embed="rId3">
            <a:alphaModFix/>
          </a:blip>
          <a:stretch>
            <a:fillRect/>
          </a:stretch>
        </p:blipFill>
        <p:spPr>
          <a:xfrm>
            <a:off x="400050" y="1660525"/>
            <a:ext cx="3486150" cy="2476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9"/>
          <p:cNvSpPr txBox="1"/>
          <p:nvPr>
            <p:ph type="title"/>
          </p:nvPr>
        </p:nvSpPr>
        <p:spPr>
          <a:xfrm>
            <a:off x="311700" y="292850"/>
            <a:ext cx="8520600" cy="80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Wacky race Characters</a:t>
            </a:r>
            <a:endParaRPr>
              <a:latin typeface="Coming Soon"/>
              <a:ea typeface="Coming Soon"/>
              <a:cs typeface="Coming Soon"/>
              <a:sym typeface="Coming Soon"/>
            </a:endParaRPr>
          </a:p>
        </p:txBody>
      </p:sp>
      <p:sp>
        <p:nvSpPr>
          <p:cNvPr id="177" name="Google Shape;177;p29"/>
          <p:cNvSpPr txBox="1"/>
          <p:nvPr>
            <p:ph idx="2" type="body"/>
          </p:nvPr>
        </p:nvSpPr>
        <p:spPr>
          <a:xfrm>
            <a:off x="4832400" y="1228675"/>
            <a:ext cx="3999900" cy="3340200"/>
          </a:xfrm>
          <a:prstGeom prst="rect">
            <a:avLst/>
          </a:prstGeom>
        </p:spPr>
        <p:txBody>
          <a:bodyPr anchorCtr="0" anchor="t" bIns="91425" lIns="91425" spcFirstLastPara="1" rIns="91425" wrap="square" tIns="91425">
            <a:normAutofit lnSpcReduction="2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Mean Machine</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Dick Dastardly and Muttley - the </a:t>
            </a:r>
            <a:r>
              <a:rPr lang="en" sz="1700">
                <a:solidFill>
                  <a:srgbClr val="000000"/>
                </a:solidFill>
                <a:latin typeface="Coming Soon"/>
                <a:ea typeface="Coming Soon"/>
                <a:cs typeface="Coming Soon"/>
                <a:sym typeface="Coming Soon"/>
              </a:rPr>
              <a:t>villain</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Rocket powered car with lots of weapons.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Sole aim to win every race by hook or crook. Drat and Double Drat!</a:t>
            </a:r>
            <a:endParaRPr sz="1700">
              <a:solidFill>
                <a:srgbClr val="000000"/>
              </a:solidFill>
              <a:latin typeface="Coming Soon"/>
              <a:ea typeface="Coming Soon"/>
              <a:cs typeface="Coming Soon"/>
              <a:sym typeface="Coming Soon"/>
            </a:endParaRPr>
          </a:p>
        </p:txBody>
      </p:sp>
      <p:pic>
        <p:nvPicPr>
          <p:cNvPr id="178" name="Google Shape;178;p29"/>
          <p:cNvPicPr preferRelativeResize="0"/>
          <p:nvPr/>
        </p:nvPicPr>
        <p:blipFill>
          <a:blip r:embed="rId3">
            <a:alphaModFix/>
          </a:blip>
          <a:stretch>
            <a:fillRect/>
          </a:stretch>
        </p:blipFill>
        <p:spPr>
          <a:xfrm>
            <a:off x="0" y="1939154"/>
            <a:ext cx="4572000" cy="179677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id="183" name="Google Shape;183;p30"/>
          <p:cNvPicPr preferRelativeResize="0"/>
          <p:nvPr/>
        </p:nvPicPr>
        <p:blipFill>
          <a:blip r:embed="rId3">
            <a:alphaModFix/>
          </a:blip>
          <a:stretch>
            <a:fillRect/>
          </a:stretch>
        </p:blipFill>
        <p:spPr>
          <a:xfrm>
            <a:off x="376925" y="779625"/>
            <a:ext cx="1774300" cy="2098300"/>
          </a:xfrm>
          <a:prstGeom prst="rect">
            <a:avLst/>
          </a:prstGeom>
          <a:noFill/>
          <a:ln>
            <a:noFill/>
          </a:ln>
        </p:spPr>
      </p:pic>
      <p:sp>
        <p:nvSpPr>
          <p:cNvPr id="184" name="Google Shape;184;p30"/>
          <p:cNvSpPr txBox="1"/>
          <p:nvPr>
            <p:ph idx="4294967295" type="body"/>
          </p:nvPr>
        </p:nvSpPr>
        <p:spPr>
          <a:xfrm>
            <a:off x="89450" y="2948500"/>
            <a:ext cx="2463900" cy="2098200"/>
          </a:xfrm>
          <a:prstGeom prst="rect">
            <a:avLst/>
          </a:prstGeom>
        </p:spPr>
        <p:txBody>
          <a:bodyPr anchorCtr="0" anchor="t" bIns="91425" lIns="91425" spcFirstLastPara="1" rIns="91425" wrap="square" tIns="91425">
            <a:normAutofit fontScale="55000" lnSpcReduction="2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Boulder Mobile - a wheeled boulder. </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Slag Brothers (Rock Slag and Gravel Slag) - cavemen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The Slag Brothers sometimes reconstructed their car from scratch using their clubs.</a:t>
            </a:r>
            <a:endParaRPr sz="2000">
              <a:latin typeface="Coming Soon"/>
              <a:ea typeface="Coming Soon"/>
              <a:cs typeface="Coming Soon"/>
              <a:sym typeface="Coming Soon"/>
            </a:endParaRPr>
          </a:p>
        </p:txBody>
      </p:sp>
      <p:sp>
        <p:nvSpPr>
          <p:cNvPr id="185" name="Google Shape;185;p30"/>
          <p:cNvSpPr txBox="1"/>
          <p:nvPr>
            <p:ph idx="4294967295" type="body"/>
          </p:nvPr>
        </p:nvSpPr>
        <p:spPr>
          <a:xfrm>
            <a:off x="6505525" y="2931700"/>
            <a:ext cx="2544000" cy="2131800"/>
          </a:xfrm>
          <a:prstGeom prst="rect">
            <a:avLst/>
          </a:prstGeom>
        </p:spPr>
        <p:txBody>
          <a:bodyPr anchorCtr="0" anchor="t" bIns="91425" lIns="91425" spcFirstLastPara="1" rIns="91425" wrap="square" tIns="91425">
            <a:normAutofit fontScale="55000" lnSpcReduction="2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Compact Pussycat</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Penelope Pitstop - woman racer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Pink, feminine car with personal grooming facilities.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Shampoo foam hitting in faces.</a:t>
            </a:r>
            <a:endParaRPr sz="1700">
              <a:solidFill>
                <a:srgbClr val="000000"/>
              </a:solidFill>
              <a:latin typeface="Coming Soon"/>
              <a:ea typeface="Coming Soon"/>
              <a:cs typeface="Coming Soon"/>
              <a:sym typeface="Coming Soon"/>
            </a:endParaRPr>
          </a:p>
        </p:txBody>
      </p:sp>
      <p:pic>
        <p:nvPicPr>
          <p:cNvPr id="186" name="Google Shape;186;p30"/>
          <p:cNvPicPr preferRelativeResize="0"/>
          <p:nvPr/>
        </p:nvPicPr>
        <p:blipFill>
          <a:blip r:embed="rId4">
            <a:alphaModFix/>
          </a:blip>
          <a:stretch>
            <a:fillRect/>
          </a:stretch>
        </p:blipFill>
        <p:spPr>
          <a:xfrm>
            <a:off x="6719525" y="1602725"/>
            <a:ext cx="1886200" cy="1205325"/>
          </a:xfrm>
          <a:prstGeom prst="rect">
            <a:avLst/>
          </a:prstGeom>
          <a:noFill/>
          <a:ln>
            <a:noFill/>
          </a:ln>
        </p:spPr>
      </p:pic>
      <p:sp>
        <p:nvSpPr>
          <p:cNvPr id="187" name="Google Shape;187;p30"/>
          <p:cNvSpPr txBox="1"/>
          <p:nvPr>
            <p:ph idx="4294967295" type="body"/>
          </p:nvPr>
        </p:nvSpPr>
        <p:spPr>
          <a:xfrm>
            <a:off x="2999725" y="2722600"/>
            <a:ext cx="2871300" cy="2324100"/>
          </a:xfrm>
          <a:prstGeom prst="rect">
            <a:avLst/>
          </a:prstGeom>
        </p:spPr>
        <p:txBody>
          <a:bodyPr anchorCtr="0" anchor="t" bIns="91425" lIns="91425" spcFirstLastPara="1" rIns="91425" wrap="square" tIns="91425">
            <a:normAutofit fontScale="62500" lnSpcReduction="10000"/>
          </a:bodyPr>
          <a:lstStyle/>
          <a:p>
            <a:pPr indent="0" lvl="0" marL="0" rtl="0" algn="l">
              <a:lnSpc>
                <a:spcPct val="90000"/>
              </a:lnSpc>
              <a:spcBef>
                <a:spcPts val="0"/>
              </a:spcBef>
              <a:spcAft>
                <a:spcPts val="0"/>
              </a:spcAft>
              <a:buNone/>
            </a:pPr>
            <a:r>
              <a:rPr lang="en" sz="1700" u="sng">
                <a:solidFill>
                  <a:srgbClr val="000000"/>
                </a:solidFill>
                <a:latin typeface="Coming Soon"/>
                <a:ea typeface="Coming Soon"/>
                <a:cs typeface="Coming Soon"/>
                <a:sym typeface="Coming Soon"/>
              </a:rPr>
              <a:t>Car: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The Mean Machine</a:t>
            </a:r>
            <a:endParaRPr sz="1700">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u="sng">
                <a:solidFill>
                  <a:srgbClr val="000000"/>
                </a:solidFill>
                <a:latin typeface="Coming Soon"/>
                <a:ea typeface="Coming Soon"/>
                <a:cs typeface="Coming Soon"/>
                <a:sym typeface="Coming Soon"/>
              </a:rPr>
              <a:t>Driver: </a:t>
            </a:r>
            <a:endParaRPr sz="1700" u="sng">
              <a:solidFill>
                <a:srgbClr val="000000"/>
              </a:solidFill>
              <a:latin typeface="Coming Soon"/>
              <a:ea typeface="Coming Soon"/>
              <a:cs typeface="Coming Soon"/>
              <a:sym typeface="Coming Soon"/>
            </a:endParaRPr>
          </a:p>
          <a:p>
            <a:pPr indent="0" lvl="0" marL="0" rtl="0" algn="l">
              <a:lnSpc>
                <a:spcPct val="90000"/>
              </a:lnSpc>
              <a:spcBef>
                <a:spcPts val="1200"/>
              </a:spcBef>
              <a:spcAft>
                <a:spcPts val="0"/>
              </a:spcAft>
              <a:buNone/>
            </a:pPr>
            <a:r>
              <a:rPr lang="en" sz="1700">
                <a:solidFill>
                  <a:srgbClr val="000000"/>
                </a:solidFill>
                <a:latin typeface="Coming Soon"/>
                <a:ea typeface="Coming Soon"/>
                <a:cs typeface="Coming Soon"/>
                <a:sym typeface="Coming Soon"/>
              </a:rPr>
              <a:t>Dick Dastardly and Muttley - the villain</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t/>
            </a:r>
            <a:endParaRPr sz="1700">
              <a:solidFill>
                <a:srgbClr val="000000"/>
              </a:solidFill>
              <a:latin typeface="Coming Soon"/>
              <a:ea typeface="Coming Soon"/>
              <a:cs typeface="Coming Soon"/>
              <a:sym typeface="Coming Soon"/>
            </a:endParaRPr>
          </a:p>
          <a:p>
            <a:pPr indent="0" lvl="0" marL="0" rtl="0" algn="l">
              <a:spcBef>
                <a:spcPts val="1200"/>
              </a:spcBef>
              <a:spcAft>
                <a:spcPts val="0"/>
              </a:spcAft>
              <a:buNone/>
            </a:pPr>
            <a:r>
              <a:rPr lang="en" sz="1700">
                <a:solidFill>
                  <a:srgbClr val="000000"/>
                </a:solidFill>
                <a:latin typeface="Coming Soon"/>
                <a:ea typeface="Coming Soon"/>
                <a:cs typeface="Coming Soon"/>
                <a:sym typeface="Coming Soon"/>
              </a:rPr>
              <a:t>Rocket powered car with lots of weapons.</a:t>
            </a:r>
            <a:endParaRPr sz="1700">
              <a:solidFill>
                <a:srgbClr val="000000"/>
              </a:solidFill>
              <a:latin typeface="Coming Soon"/>
              <a:ea typeface="Coming Soon"/>
              <a:cs typeface="Coming Soon"/>
              <a:sym typeface="Coming Soon"/>
            </a:endParaRPr>
          </a:p>
          <a:p>
            <a:pPr indent="0" lvl="0" marL="0" rtl="0" algn="l">
              <a:spcBef>
                <a:spcPts val="1200"/>
              </a:spcBef>
              <a:spcAft>
                <a:spcPts val="1200"/>
              </a:spcAft>
              <a:buNone/>
            </a:pPr>
            <a:r>
              <a:rPr lang="en" sz="1700">
                <a:solidFill>
                  <a:srgbClr val="000000"/>
                </a:solidFill>
                <a:latin typeface="Coming Soon"/>
                <a:ea typeface="Coming Soon"/>
                <a:cs typeface="Coming Soon"/>
                <a:sym typeface="Coming Soon"/>
              </a:rPr>
              <a:t>Sole aim to win every race by hook or crook. Drat and Double Drat!</a:t>
            </a:r>
            <a:endParaRPr sz="1700">
              <a:solidFill>
                <a:srgbClr val="000000"/>
              </a:solidFill>
              <a:latin typeface="Coming Soon"/>
              <a:ea typeface="Coming Soon"/>
              <a:cs typeface="Coming Soon"/>
              <a:sym typeface="Coming Soon"/>
            </a:endParaRPr>
          </a:p>
        </p:txBody>
      </p:sp>
      <p:pic>
        <p:nvPicPr>
          <p:cNvPr id="188" name="Google Shape;188;p30"/>
          <p:cNvPicPr preferRelativeResize="0"/>
          <p:nvPr/>
        </p:nvPicPr>
        <p:blipFill>
          <a:blip r:embed="rId5">
            <a:alphaModFix/>
          </a:blip>
          <a:stretch>
            <a:fillRect/>
          </a:stretch>
        </p:blipFill>
        <p:spPr>
          <a:xfrm>
            <a:off x="3069850" y="1528900"/>
            <a:ext cx="2487688" cy="977650"/>
          </a:xfrm>
          <a:prstGeom prst="rect">
            <a:avLst/>
          </a:prstGeom>
          <a:noFill/>
          <a:ln>
            <a:noFill/>
          </a:ln>
        </p:spPr>
      </p:pic>
      <p:sp>
        <p:nvSpPr>
          <p:cNvPr id="189" name="Google Shape;189;p30"/>
          <p:cNvSpPr txBox="1"/>
          <p:nvPr>
            <p:ph type="title"/>
          </p:nvPr>
        </p:nvSpPr>
        <p:spPr>
          <a:xfrm>
            <a:off x="376925" y="11100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480">
                <a:latin typeface="Coming Soon"/>
                <a:ea typeface="Coming Soon"/>
                <a:cs typeface="Coming Soon"/>
                <a:sym typeface="Coming Soon"/>
              </a:rPr>
              <a:t>The extra characters I would like to have in my race are:</a:t>
            </a:r>
            <a:endParaRPr sz="2480">
              <a:latin typeface="Coming Soon"/>
              <a:ea typeface="Coming Soon"/>
              <a:cs typeface="Coming Soon"/>
              <a:sym typeface="Coming Soo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p31"/>
          <p:cNvPicPr preferRelativeResize="0"/>
          <p:nvPr/>
        </p:nvPicPr>
        <p:blipFill>
          <a:blip r:embed="rId3">
            <a:alphaModFix/>
          </a:blip>
          <a:stretch>
            <a:fillRect/>
          </a:stretch>
        </p:blipFill>
        <p:spPr>
          <a:xfrm>
            <a:off x="6197275" y="0"/>
            <a:ext cx="2946725" cy="1158060"/>
          </a:xfrm>
          <a:prstGeom prst="rect">
            <a:avLst/>
          </a:prstGeom>
          <a:noFill/>
          <a:ln>
            <a:noFill/>
          </a:ln>
        </p:spPr>
      </p:pic>
      <p:pic>
        <p:nvPicPr>
          <p:cNvPr id="195" name="Google Shape;195;p31"/>
          <p:cNvPicPr preferRelativeResize="0"/>
          <p:nvPr/>
        </p:nvPicPr>
        <p:blipFill>
          <a:blip r:embed="rId4">
            <a:alphaModFix/>
          </a:blip>
          <a:stretch>
            <a:fillRect/>
          </a:stretch>
        </p:blipFill>
        <p:spPr>
          <a:xfrm>
            <a:off x="0" y="0"/>
            <a:ext cx="2155950" cy="1531553"/>
          </a:xfrm>
          <a:prstGeom prst="rect">
            <a:avLst/>
          </a:prstGeom>
          <a:noFill/>
          <a:ln>
            <a:noFill/>
          </a:ln>
        </p:spPr>
      </p:pic>
      <p:pic>
        <p:nvPicPr>
          <p:cNvPr id="196" name="Google Shape;196;p31"/>
          <p:cNvPicPr preferRelativeResize="0"/>
          <p:nvPr/>
        </p:nvPicPr>
        <p:blipFill>
          <a:blip r:embed="rId5">
            <a:alphaModFix/>
          </a:blip>
          <a:stretch>
            <a:fillRect/>
          </a:stretch>
        </p:blipFill>
        <p:spPr>
          <a:xfrm>
            <a:off x="0" y="1531544"/>
            <a:ext cx="3113301" cy="1002144"/>
          </a:xfrm>
          <a:prstGeom prst="rect">
            <a:avLst/>
          </a:prstGeom>
          <a:noFill/>
          <a:ln>
            <a:noFill/>
          </a:ln>
        </p:spPr>
      </p:pic>
      <p:pic>
        <p:nvPicPr>
          <p:cNvPr id="197" name="Google Shape;197;p31"/>
          <p:cNvPicPr preferRelativeResize="0"/>
          <p:nvPr/>
        </p:nvPicPr>
        <p:blipFill>
          <a:blip r:embed="rId6">
            <a:alphaModFix/>
          </a:blip>
          <a:stretch>
            <a:fillRect/>
          </a:stretch>
        </p:blipFill>
        <p:spPr>
          <a:xfrm>
            <a:off x="2251200" y="16475"/>
            <a:ext cx="2542112" cy="1661650"/>
          </a:xfrm>
          <a:prstGeom prst="rect">
            <a:avLst/>
          </a:prstGeom>
          <a:noFill/>
          <a:ln>
            <a:noFill/>
          </a:ln>
        </p:spPr>
      </p:pic>
      <p:pic>
        <p:nvPicPr>
          <p:cNvPr id="198" name="Google Shape;198;p31"/>
          <p:cNvPicPr preferRelativeResize="0"/>
          <p:nvPr/>
        </p:nvPicPr>
        <p:blipFill>
          <a:blip r:embed="rId7">
            <a:alphaModFix/>
          </a:blip>
          <a:stretch>
            <a:fillRect/>
          </a:stretch>
        </p:blipFill>
        <p:spPr>
          <a:xfrm>
            <a:off x="0" y="3891148"/>
            <a:ext cx="2567325" cy="1252352"/>
          </a:xfrm>
          <a:prstGeom prst="rect">
            <a:avLst/>
          </a:prstGeom>
          <a:noFill/>
          <a:ln>
            <a:noFill/>
          </a:ln>
        </p:spPr>
      </p:pic>
      <p:pic>
        <p:nvPicPr>
          <p:cNvPr id="199" name="Google Shape;199;p31"/>
          <p:cNvPicPr preferRelativeResize="0"/>
          <p:nvPr/>
        </p:nvPicPr>
        <p:blipFill>
          <a:blip r:embed="rId8">
            <a:alphaModFix/>
          </a:blip>
          <a:stretch>
            <a:fillRect/>
          </a:stretch>
        </p:blipFill>
        <p:spPr>
          <a:xfrm>
            <a:off x="7061350" y="3254052"/>
            <a:ext cx="2017525" cy="1925298"/>
          </a:xfrm>
          <a:prstGeom prst="rect">
            <a:avLst/>
          </a:prstGeom>
          <a:noFill/>
          <a:ln>
            <a:noFill/>
          </a:ln>
        </p:spPr>
      </p:pic>
      <p:pic>
        <p:nvPicPr>
          <p:cNvPr id="200" name="Google Shape;200;p31"/>
          <p:cNvPicPr preferRelativeResize="0"/>
          <p:nvPr/>
        </p:nvPicPr>
        <p:blipFill>
          <a:blip r:embed="rId9">
            <a:alphaModFix/>
          </a:blip>
          <a:stretch>
            <a:fillRect/>
          </a:stretch>
        </p:blipFill>
        <p:spPr>
          <a:xfrm>
            <a:off x="2666137" y="1759523"/>
            <a:ext cx="2542100" cy="1624465"/>
          </a:xfrm>
          <a:prstGeom prst="rect">
            <a:avLst/>
          </a:prstGeom>
          <a:noFill/>
          <a:ln>
            <a:noFill/>
          </a:ln>
        </p:spPr>
      </p:pic>
      <p:pic>
        <p:nvPicPr>
          <p:cNvPr id="201" name="Google Shape;201;p31"/>
          <p:cNvPicPr preferRelativeResize="0"/>
          <p:nvPr/>
        </p:nvPicPr>
        <p:blipFill>
          <a:blip r:embed="rId10">
            <a:alphaModFix/>
          </a:blip>
          <a:stretch>
            <a:fillRect/>
          </a:stretch>
        </p:blipFill>
        <p:spPr>
          <a:xfrm>
            <a:off x="6245836" y="1644825"/>
            <a:ext cx="2934263" cy="1531550"/>
          </a:xfrm>
          <a:prstGeom prst="rect">
            <a:avLst/>
          </a:prstGeom>
          <a:noFill/>
          <a:ln>
            <a:noFill/>
          </a:ln>
        </p:spPr>
      </p:pic>
      <p:pic>
        <p:nvPicPr>
          <p:cNvPr id="202" name="Google Shape;202;p31"/>
          <p:cNvPicPr preferRelativeResize="0"/>
          <p:nvPr/>
        </p:nvPicPr>
        <p:blipFill>
          <a:blip r:embed="rId11">
            <a:alphaModFix/>
          </a:blip>
          <a:stretch>
            <a:fillRect/>
          </a:stretch>
        </p:blipFill>
        <p:spPr>
          <a:xfrm>
            <a:off x="2567313" y="3323225"/>
            <a:ext cx="2318523" cy="1786950"/>
          </a:xfrm>
          <a:prstGeom prst="rect">
            <a:avLst/>
          </a:prstGeom>
          <a:noFill/>
          <a:ln>
            <a:noFill/>
          </a:ln>
        </p:spPr>
      </p:pic>
      <p:pic>
        <p:nvPicPr>
          <p:cNvPr id="203" name="Google Shape;203;p31"/>
          <p:cNvPicPr preferRelativeResize="0"/>
          <p:nvPr/>
        </p:nvPicPr>
        <p:blipFill>
          <a:blip r:embed="rId12">
            <a:alphaModFix/>
          </a:blip>
          <a:stretch>
            <a:fillRect/>
          </a:stretch>
        </p:blipFill>
        <p:spPr>
          <a:xfrm>
            <a:off x="4964825" y="3289905"/>
            <a:ext cx="2017525" cy="1853595"/>
          </a:xfrm>
          <a:prstGeom prst="rect">
            <a:avLst/>
          </a:prstGeom>
          <a:noFill/>
          <a:ln>
            <a:noFill/>
          </a:ln>
        </p:spPr>
      </p:pic>
      <p:pic>
        <p:nvPicPr>
          <p:cNvPr id="204" name="Google Shape;204;p31"/>
          <p:cNvPicPr preferRelativeResize="0"/>
          <p:nvPr/>
        </p:nvPicPr>
        <p:blipFill>
          <a:blip r:embed="rId13">
            <a:alphaModFix/>
          </a:blip>
          <a:stretch>
            <a:fillRect/>
          </a:stretch>
        </p:blipFill>
        <p:spPr>
          <a:xfrm>
            <a:off x="4572000" y="114300"/>
            <a:ext cx="1872550" cy="221449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208" name="Shape 208"/>
        <p:cNvGrpSpPr/>
        <p:nvPr/>
      </p:nvGrpSpPr>
      <p:grpSpPr>
        <a:xfrm>
          <a:off x="0" y="0"/>
          <a:ext cx="0" cy="0"/>
          <a:chOff x="0" y="0"/>
          <a:chExt cx="0" cy="0"/>
        </a:xfrm>
      </p:grpSpPr>
      <p:sp>
        <p:nvSpPr>
          <p:cNvPr id="209" name="Google Shape;209;p32"/>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English Grammar</a:t>
            </a:r>
            <a:endParaRPr sz="2640" u="sng">
              <a:latin typeface="Coming Soon"/>
              <a:ea typeface="Coming Soon"/>
              <a:cs typeface="Coming Soon"/>
              <a:sym typeface="Coming Soon"/>
            </a:endParaRPr>
          </a:p>
        </p:txBody>
      </p:sp>
      <p:sp>
        <p:nvSpPr>
          <p:cNvPr id="210" name="Google Shape;210;p32"/>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Monday 28th June 2021</a:t>
            </a:r>
            <a:endParaRPr sz="2600">
              <a:latin typeface="Coming Soon"/>
              <a:ea typeface="Coming Soon"/>
              <a:cs typeface="Coming Soon"/>
              <a:sym typeface="Coming Soon"/>
            </a:endParaRPr>
          </a:p>
        </p:txBody>
      </p:sp>
      <p:pic>
        <p:nvPicPr>
          <p:cNvPr id="211" name="Google Shape;211;p32">
            <a:hlinkClick r:id="rId4"/>
          </p:cNvPr>
          <p:cNvPicPr preferRelativeResize="0"/>
          <p:nvPr/>
        </p:nvPicPr>
        <p:blipFill>
          <a:blip r:embed="rId5">
            <a:alphaModFix/>
          </a:blip>
          <a:stretch>
            <a:fillRect/>
          </a:stretch>
        </p:blipFill>
        <p:spPr>
          <a:xfrm>
            <a:off x="3164201" y="2012275"/>
            <a:ext cx="5875602" cy="2964276"/>
          </a:xfrm>
          <a:prstGeom prst="rect">
            <a:avLst/>
          </a:prstGeom>
          <a:noFill/>
          <a:ln>
            <a:noFill/>
          </a:ln>
        </p:spPr>
      </p:pic>
      <p:sp>
        <p:nvSpPr>
          <p:cNvPr id="212" name="Google Shape;212;p32"/>
          <p:cNvSpPr txBox="1"/>
          <p:nvPr/>
        </p:nvSpPr>
        <p:spPr>
          <a:xfrm>
            <a:off x="86925" y="1418550"/>
            <a:ext cx="3000000" cy="2684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chemeClr val="accent1"/>
                </a:solidFill>
                <a:latin typeface="Coming Soon"/>
                <a:ea typeface="Coming Soon"/>
                <a:cs typeface="Coming Soon"/>
                <a:sym typeface="Coming Soon"/>
              </a:rPr>
              <a:t>For your Grammar lesson today we would like you to complete this lesson from the Oak Academy website. </a:t>
            </a:r>
            <a:endParaRPr sz="1200">
              <a:solidFill>
                <a:schemeClr val="accent1"/>
              </a:solidFill>
              <a:latin typeface="Coming Soon"/>
              <a:ea typeface="Coming Soon"/>
              <a:cs typeface="Coming Soon"/>
              <a:sym typeface="Coming Soon"/>
            </a:endParaRPr>
          </a:p>
          <a:p>
            <a:pPr indent="0" lvl="0" marL="0" rtl="0" algn="l">
              <a:spcBef>
                <a:spcPts val="0"/>
              </a:spcBef>
              <a:spcAft>
                <a:spcPts val="0"/>
              </a:spcAft>
              <a:buNone/>
            </a:pPr>
            <a:r>
              <a:t/>
            </a:r>
            <a:endParaRPr sz="1200">
              <a:solidFill>
                <a:schemeClr val="accent1"/>
              </a:solidFill>
              <a:latin typeface="Coming Soon"/>
              <a:ea typeface="Coming Soon"/>
              <a:cs typeface="Coming Soon"/>
              <a:sym typeface="Coming Soon"/>
            </a:endParaRPr>
          </a:p>
          <a:p>
            <a:pPr indent="0" lvl="0" marL="0" rtl="0" algn="l">
              <a:spcBef>
                <a:spcPts val="0"/>
              </a:spcBef>
              <a:spcAft>
                <a:spcPts val="0"/>
              </a:spcAft>
              <a:buNone/>
            </a:pPr>
            <a:r>
              <a:t/>
            </a:r>
            <a:endParaRPr sz="1200">
              <a:solidFill>
                <a:schemeClr val="accent1"/>
              </a:solidFill>
              <a:latin typeface="Coming Soon"/>
              <a:ea typeface="Coming Soon"/>
              <a:cs typeface="Coming Soon"/>
              <a:sym typeface="Coming Soon"/>
            </a:endParaRPr>
          </a:p>
          <a:p>
            <a:pPr indent="0" lvl="0" marL="0" rtl="0" algn="l">
              <a:lnSpc>
                <a:spcPct val="128571"/>
              </a:lnSpc>
              <a:spcBef>
                <a:spcPts val="0"/>
              </a:spcBef>
              <a:spcAft>
                <a:spcPts val="0"/>
              </a:spcAft>
              <a:buNone/>
            </a:pPr>
            <a:r>
              <a:rPr b="1" lang="en" sz="1200" u="sng">
                <a:solidFill>
                  <a:schemeClr val="accent1"/>
                </a:solidFill>
                <a:highlight>
                  <a:schemeClr val="lt1"/>
                </a:highlight>
                <a:latin typeface="Coming Soon"/>
                <a:ea typeface="Coming Soon"/>
                <a:cs typeface="Coming Soon"/>
                <a:sym typeface="Coming Soon"/>
              </a:rPr>
              <a:t>To explore the function of apostrophes:</a:t>
            </a:r>
            <a:endParaRPr sz="1200">
              <a:solidFill>
                <a:schemeClr val="accent1"/>
              </a:solidFill>
              <a:highlight>
                <a:schemeClr val="lt1"/>
              </a:highlight>
              <a:latin typeface="Coming Soon"/>
              <a:ea typeface="Coming Soon"/>
              <a:cs typeface="Coming Soon"/>
              <a:sym typeface="Coming Soon"/>
            </a:endParaRPr>
          </a:p>
          <a:p>
            <a:pPr indent="0" lvl="0" marL="0" rtl="0" algn="l">
              <a:lnSpc>
                <a:spcPct val="133333"/>
              </a:lnSpc>
              <a:spcBef>
                <a:spcPts val="0"/>
              </a:spcBef>
              <a:spcAft>
                <a:spcPts val="0"/>
              </a:spcAft>
              <a:buNone/>
            </a:pPr>
            <a:r>
              <a:rPr lang="en" sz="1200">
                <a:solidFill>
                  <a:schemeClr val="accent1"/>
                </a:solidFill>
                <a:highlight>
                  <a:srgbClr val="FFFFFF"/>
                </a:highlight>
                <a:latin typeface="Coming Soon"/>
                <a:ea typeface="Coming Soon"/>
                <a:cs typeface="Coming Soon"/>
                <a:sym typeface="Coming Soon"/>
              </a:rPr>
              <a:t>In this lesson, we will investigate how to use apostrophes for singular possession and for contraction.</a:t>
            </a:r>
            <a:endParaRPr sz="1200">
              <a:solidFill>
                <a:schemeClr val="accent1"/>
              </a:solidFill>
              <a:highlight>
                <a:schemeClr val="lt1"/>
              </a:highlight>
              <a:latin typeface="Coming Soon"/>
              <a:ea typeface="Coming Soon"/>
              <a:cs typeface="Coming Soon"/>
              <a:sym typeface="Coming Soon"/>
            </a:endParaRPr>
          </a:p>
          <a:p>
            <a:pPr indent="0" lvl="0" marL="0" rtl="0" algn="ctr">
              <a:spcBef>
                <a:spcPts val="1800"/>
              </a:spcBef>
              <a:spcAft>
                <a:spcPts val="0"/>
              </a:spcAft>
              <a:buNone/>
            </a:pPr>
            <a:r>
              <a:rPr b="1" lang="en" sz="1200" u="sng">
                <a:solidFill>
                  <a:schemeClr val="hlink"/>
                </a:solidFill>
                <a:latin typeface="Coming Soon"/>
                <a:ea typeface="Coming Soon"/>
                <a:cs typeface="Coming Soon"/>
                <a:sym typeface="Coming Soon"/>
                <a:hlinkClick r:id="rId6"/>
              </a:rPr>
              <a:t>CLICK ON THE IMAGE TO GO TO THE WEBSITE</a:t>
            </a:r>
            <a:endParaRPr sz="1200">
              <a:solidFill>
                <a:schemeClr val="accent1"/>
              </a:solidFill>
              <a:latin typeface="Coming Soon"/>
              <a:ea typeface="Coming Soon"/>
              <a:cs typeface="Coming Soon"/>
              <a:sym typeface="Coming Soo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216" name="Shape 216"/>
        <p:cNvGrpSpPr/>
        <p:nvPr/>
      </p:nvGrpSpPr>
      <p:grpSpPr>
        <a:xfrm>
          <a:off x="0" y="0"/>
          <a:ext cx="0" cy="0"/>
          <a:chOff x="0" y="0"/>
          <a:chExt cx="0" cy="0"/>
        </a:xfrm>
      </p:grpSpPr>
      <p:sp>
        <p:nvSpPr>
          <p:cNvPr id="217" name="Google Shape;217;p33"/>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Maths Lesson</a:t>
            </a:r>
            <a:endParaRPr sz="2640" u="sng">
              <a:latin typeface="Coming Soon"/>
              <a:ea typeface="Coming Soon"/>
              <a:cs typeface="Coming Soon"/>
              <a:sym typeface="Coming Soon"/>
            </a:endParaRPr>
          </a:p>
        </p:txBody>
      </p:sp>
      <p:sp>
        <p:nvSpPr>
          <p:cNvPr id="218" name="Google Shape;218;p33"/>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Monday 28th June 2021</a:t>
            </a:r>
            <a:endParaRPr sz="2600">
              <a:latin typeface="Coming Soon"/>
              <a:ea typeface="Coming Soon"/>
              <a:cs typeface="Coming Soon"/>
              <a:sym typeface="Coming Soon"/>
            </a:endParaRPr>
          </a:p>
        </p:txBody>
      </p:sp>
      <p:pic>
        <p:nvPicPr>
          <p:cNvPr id="219" name="Google Shape;219;p33"/>
          <p:cNvPicPr preferRelativeResize="0"/>
          <p:nvPr/>
        </p:nvPicPr>
        <p:blipFill>
          <a:blip r:embed="rId4">
            <a:alphaModFix/>
          </a:blip>
          <a:stretch>
            <a:fillRect/>
          </a:stretch>
        </p:blipFill>
        <p:spPr>
          <a:xfrm>
            <a:off x="101525" y="1044925"/>
            <a:ext cx="3470250" cy="4020850"/>
          </a:xfrm>
          <a:prstGeom prst="rect">
            <a:avLst/>
          </a:prstGeom>
          <a:noFill/>
          <a:ln>
            <a:noFill/>
          </a:ln>
        </p:spPr>
      </p:pic>
      <p:pic>
        <p:nvPicPr>
          <p:cNvPr id="220" name="Google Shape;220;p33"/>
          <p:cNvPicPr preferRelativeResize="0"/>
          <p:nvPr/>
        </p:nvPicPr>
        <p:blipFill>
          <a:blip r:embed="rId5">
            <a:alphaModFix/>
          </a:blip>
          <a:stretch>
            <a:fillRect/>
          </a:stretch>
        </p:blipFill>
        <p:spPr>
          <a:xfrm>
            <a:off x="3607800" y="1044925"/>
            <a:ext cx="3470250" cy="4034181"/>
          </a:xfrm>
          <a:prstGeom prst="rect">
            <a:avLst/>
          </a:prstGeom>
          <a:noFill/>
          <a:ln>
            <a:noFill/>
          </a:ln>
        </p:spPr>
      </p:pic>
      <p:sp>
        <p:nvSpPr>
          <p:cNvPr id="221" name="Google Shape;221;p33"/>
          <p:cNvSpPr txBox="1"/>
          <p:nvPr/>
        </p:nvSpPr>
        <p:spPr>
          <a:xfrm>
            <a:off x="7114075" y="1083925"/>
            <a:ext cx="1981500" cy="3140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200">
                <a:solidFill>
                  <a:schemeClr val="accent1"/>
                </a:solidFill>
                <a:latin typeface="Coming Soon"/>
                <a:ea typeface="Coming Soon"/>
                <a:cs typeface="Coming Soon"/>
                <a:sym typeface="Coming Soon"/>
              </a:rPr>
              <a:t>For Maths today, I have two </a:t>
            </a:r>
            <a:r>
              <a:rPr lang="en" sz="1200">
                <a:solidFill>
                  <a:schemeClr val="accent1"/>
                </a:solidFill>
                <a:latin typeface="Coming Soon"/>
                <a:ea typeface="Coming Soon"/>
                <a:cs typeface="Coming Soon"/>
                <a:sym typeface="Coming Soon"/>
              </a:rPr>
              <a:t>challenges</a:t>
            </a:r>
            <a:r>
              <a:rPr lang="en" sz="1200">
                <a:solidFill>
                  <a:schemeClr val="accent1"/>
                </a:solidFill>
                <a:latin typeface="Coming Soon"/>
                <a:ea typeface="Coming Soon"/>
                <a:cs typeface="Coming Soon"/>
                <a:sym typeface="Coming Soon"/>
              </a:rPr>
              <a:t> for you to </a:t>
            </a:r>
            <a:r>
              <a:rPr lang="en" sz="1200">
                <a:solidFill>
                  <a:schemeClr val="accent1"/>
                </a:solidFill>
                <a:latin typeface="Coming Soon"/>
                <a:ea typeface="Coming Soon"/>
                <a:cs typeface="Coming Soon"/>
                <a:sym typeface="Coming Soon"/>
              </a:rPr>
              <a:t>complete</a:t>
            </a:r>
            <a:r>
              <a:rPr lang="en" sz="1200">
                <a:solidFill>
                  <a:schemeClr val="accent1"/>
                </a:solidFill>
                <a:latin typeface="Coming Soon"/>
                <a:ea typeface="Coming Soon"/>
                <a:cs typeface="Coming Soon"/>
                <a:sym typeface="Coming Soon"/>
              </a:rPr>
              <a:t>. </a:t>
            </a:r>
            <a:br>
              <a:rPr lang="en" sz="1200">
                <a:solidFill>
                  <a:schemeClr val="accent1"/>
                </a:solidFill>
                <a:latin typeface="Coming Soon"/>
                <a:ea typeface="Coming Soon"/>
                <a:cs typeface="Coming Soon"/>
                <a:sym typeface="Coming Soon"/>
              </a:rPr>
            </a:br>
            <a:br>
              <a:rPr lang="en" sz="1200">
                <a:solidFill>
                  <a:schemeClr val="accent1"/>
                </a:solidFill>
                <a:latin typeface="Coming Soon"/>
                <a:ea typeface="Coming Soon"/>
                <a:cs typeface="Coming Soon"/>
                <a:sym typeface="Coming Soon"/>
              </a:rPr>
            </a:br>
            <a:r>
              <a:rPr lang="en" sz="1200">
                <a:solidFill>
                  <a:schemeClr val="accent1"/>
                </a:solidFill>
                <a:latin typeface="Coming Soon"/>
                <a:ea typeface="Coming Soon"/>
                <a:cs typeface="Coming Soon"/>
                <a:sym typeface="Coming Soon"/>
              </a:rPr>
              <a:t>The instructions are in the </a:t>
            </a:r>
            <a:r>
              <a:rPr lang="en" sz="1200">
                <a:solidFill>
                  <a:schemeClr val="accent1"/>
                </a:solidFill>
                <a:latin typeface="Coming Soon"/>
                <a:ea typeface="Coming Soon"/>
                <a:cs typeface="Coming Soon"/>
                <a:sym typeface="Coming Soon"/>
              </a:rPr>
              <a:t>challenges</a:t>
            </a:r>
            <a:r>
              <a:rPr lang="en" sz="1200">
                <a:solidFill>
                  <a:schemeClr val="accent1"/>
                </a:solidFill>
                <a:latin typeface="Coming Soon"/>
                <a:ea typeface="Coming Soon"/>
                <a:cs typeface="Coming Soon"/>
                <a:sym typeface="Coming Soon"/>
              </a:rPr>
              <a:t> and you can </a:t>
            </a:r>
            <a:r>
              <a:rPr lang="en" sz="1200">
                <a:solidFill>
                  <a:schemeClr val="accent1"/>
                </a:solidFill>
                <a:latin typeface="Coming Soon"/>
                <a:ea typeface="Coming Soon"/>
                <a:cs typeface="Coming Soon"/>
                <a:sym typeface="Coming Soon"/>
              </a:rPr>
              <a:t>display</a:t>
            </a:r>
            <a:r>
              <a:rPr lang="en" sz="1200">
                <a:solidFill>
                  <a:schemeClr val="accent1"/>
                </a:solidFill>
                <a:latin typeface="Coming Soon"/>
                <a:ea typeface="Coming Soon"/>
                <a:cs typeface="Coming Soon"/>
                <a:sym typeface="Coming Soon"/>
              </a:rPr>
              <a:t> the answer how you like. </a:t>
            </a:r>
            <a:br>
              <a:rPr lang="en" sz="1200">
                <a:solidFill>
                  <a:schemeClr val="accent1"/>
                </a:solidFill>
                <a:latin typeface="Coming Soon"/>
                <a:ea typeface="Coming Soon"/>
                <a:cs typeface="Coming Soon"/>
                <a:sym typeface="Coming Soon"/>
              </a:rPr>
            </a:br>
            <a:br>
              <a:rPr lang="en" sz="1200">
                <a:solidFill>
                  <a:schemeClr val="accent1"/>
                </a:solidFill>
                <a:latin typeface="Coming Soon"/>
                <a:ea typeface="Coming Soon"/>
                <a:cs typeface="Coming Soon"/>
                <a:sym typeface="Coming Soon"/>
              </a:rPr>
            </a:br>
            <a:r>
              <a:rPr lang="en" sz="1200">
                <a:solidFill>
                  <a:schemeClr val="accent1"/>
                </a:solidFill>
                <a:latin typeface="Coming Soon"/>
                <a:ea typeface="Coming Soon"/>
                <a:cs typeface="Coming Soon"/>
                <a:sym typeface="Coming Soon"/>
              </a:rPr>
              <a:t>Good luck - Kieron’s Cats challenge took me ages to work out the answer! </a:t>
            </a:r>
            <a:br>
              <a:rPr lang="en" sz="1200">
                <a:solidFill>
                  <a:schemeClr val="accent1"/>
                </a:solidFill>
                <a:latin typeface="Coming Soon"/>
                <a:ea typeface="Coming Soon"/>
                <a:cs typeface="Coming Soon"/>
                <a:sym typeface="Coming Soon"/>
              </a:rPr>
            </a:br>
            <a:endParaRPr sz="1200">
              <a:solidFill>
                <a:schemeClr val="accent1"/>
              </a:solidFill>
              <a:latin typeface="Coming Soon"/>
              <a:ea typeface="Coming Soon"/>
              <a:cs typeface="Coming Soon"/>
              <a:sym typeface="Coming Soon"/>
            </a:endParaRPr>
          </a:p>
          <a:p>
            <a:pPr indent="0" lvl="0" marL="0" rtl="0" algn="ctr">
              <a:spcBef>
                <a:spcPts val="0"/>
              </a:spcBef>
              <a:spcAft>
                <a:spcPts val="0"/>
              </a:spcAft>
              <a:buNone/>
            </a:pPr>
            <a:br>
              <a:rPr lang="en" sz="1200">
                <a:solidFill>
                  <a:schemeClr val="accent1"/>
                </a:solidFill>
                <a:latin typeface="Coming Soon"/>
                <a:ea typeface="Coming Soon"/>
                <a:cs typeface="Coming Soon"/>
                <a:sym typeface="Coming Soon"/>
              </a:rPr>
            </a:br>
            <a:r>
              <a:rPr b="1" lang="en" sz="1200" u="sng">
                <a:solidFill>
                  <a:schemeClr val="accent1"/>
                </a:solidFill>
                <a:latin typeface="Coming Soon"/>
                <a:ea typeface="Coming Soon"/>
                <a:cs typeface="Coming Soon"/>
                <a:sym typeface="Coming Soon"/>
              </a:rPr>
              <a:t>I hope you are better at it than I was!</a:t>
            </a:r>
            <a:endParaRPr sz="1200">
              <a:solidFill>
                <a:schemeClr val="accent1"/>
              </a:solidFill>
              <a:latin typeface="Coming Soon"/>
              <a:ea typeface="Coming Soon"/>
              <a:cs typeface="Coming Soon"/>
              <a:sym typeface="Coming Soo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225" name="Shape 225"/>
        <p:cNvGrpSpPr/>
        <p:nvPr/>
      </p:nvGrpSpPr>
      <p:grpSpPr>
        <a:xfrm>
          <a:off x="0" y="0"/>
          <a:ext cx="0" cy="0"/>
          <a:chOff x="0" y="0"/>
          <a:chExt cx="0" cy="0"/>
        </a:xfrm>
      </p:grpSpPr>
      <p:sp>
        <p:nvSpPr>
          <p:cNvPr id="226" name="Google Shape;226;p34"/>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Monday 28th June 2021</a:t>
            </a:r>
            <a:endParaRPr sz="2600">
              <a:latin typeface="Coming Soon"/>
              <a:ea typeface="Coming Soon"/>
              <a:cs typeface="Coming Soon"/>
              <a:sym typeface="Coming Soon"/>
            </a:endParaRPr>
          </a:p>
        </p:txBody>
      </p:sp>
      <p:sp>
        <p:nvSpPr>
          <p:cNvPr id="227" name="Google Shape;227;p34"/>
          <p:cNvSpPr txBox="1"/>
          <p:nvPr/>
        </p:nvSpPr>
        <p:spPr>
          <a:xfrm>
            <a:off x="7114075" y="1083925"/>
            <a:ext cx="1981500" cy="3140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200">
                <a:solidFill>
                  <a:schemeClr val="accent1"/>
                </a:solidFill>
                <a:latin typeface="Coming Soon"/>
                <a:ea typeface="Coming Soon"/>
                <a:cs typeface="Coming Soon"/>
                <a:sym typeface="Coming Soon"/>
              </a:rPr>
              <a:t>For Maths today, I have two challenges for you to complete. </a:t>
            </a:r>
            <a:br>
              <a:rPr lang="en" sz="1200">
                <a:solidFill>
                  <a:schemeClr val="accent1"/>
                </a:solidFill>
                <a:latin typeface="Coming Soon"/>
                <a:ea typeface="Coming Soon"/>
                <a:cs typeface="Coming Soon"/>
                <a:sym typeface="Coming Soon"/>
              </a:rPr>
            </a:br>
            <a:br>
              <a:rPr lang="en" sz="1200">
                <a:solidFill>
                  <a:schemeClr val="accent1"/>
                </a:solidFill>
                <a:latin typeface="Coming Soon"/>
                <a:ea typeface="Coming Soon"/>
                <a:cs typeface="Coming Soon"/>
                <a:sym typeface="Coming Soon"/>
              </a:rPr>
            </a:br>
            <a:r>
              <a:rPr lang="en" sz="1200">
                <a:solidFill>
                  <a:schemeClr val="accent1"/>
                </a:solidFill>
                <a:latin typeface="Coming Soon"/>
                <a:ea typeface="Coming Soon"/>
                <a:cs typeface="Coming Soon"/>
                <a:sym typeface="Coming Soon"/>
              </a:rPr>
              <a:t>The instructions are in the challenges and you can display the answer how you like. </a:t>
            </a:r>
            <a:br>
              <a:rPr lang="en" sz="1200">
                <a:solidFill>
                  <a:schemeClr val="accent1"/>
                </a:solidFill>
                <a:latin typeface="Coming Soon"/>
                <a:ea typeface="Coming Soon"/>
                <a:cs typeface="Coming Soon"/>
                <a:sym typeface="Coming Soon"/>
              </a:rPr>
            </a:br>
            <a:br>
              <a:rPr lang="en" sz="1200">
                <a:solidFill>
                  <a:schemeClr val="accent1"/>
                </a:solidFill>
                <a:latin typeface="Coming Soon"/>
                <a:ea typeface="Coming Soon"/>
                <a:cs typeface="Coming Soon"/>
                <a:sym typeface="Coming Soon"/>
              </a:rPr>
            </a:br>
            <a:r>
              <a:rPr lang="en" sz="1200">
                <a:solidFill>
                  <a:schemeClr val="accent1"/>
                </a:solidFill>
                <a:latin typeface="Coming Soon"/>
                <a:ea typeface="Coming Soon"/>
                <a:cs typeface="Coming Soon"/>
                <a:sym typeface="Coming Soon"/>
              </a:rPr>
              <a:t>Good luck - Kieron’s Cats challenge took me ages to work out the answer! </a:t>
            </a:r>
            <a:br>
              <a:rPr lang="en" sz="1200">
                <a:solidFill>
                  <a:schemeClr val="accent1"/>
                </a:solidFill>
                <a:latin typeface="Coming Soon"/>
                <a:ea typeface="Coming Soon"/>
                <a:cs typeface="Coming Soon"/>
                <a:sym typeface="Coming Soon"/>
              </a:rPr>
            </a:br>
            <a:endParaRPr sz="1200">
              <a:solidFill>
                <a:schemeClr val="accent1"/>
              </a:solidFill>
              <a:latin typeface="Coming Soon"/>
              <a:ea typeface="Coming Soon"/>
              <a:cs typeface="Coming Soon"/>
              <a:sym typeface="Coming Soon"/>
            </a:endParaRPr>
          </a:p>
          <a:p>
            <a:pPr indent="0" lvl="0" marL="0" rtl="0" algn="ctr">
              <a:spcBef>
                <a:spcPts val="0"/>
              </a:spcBef>
              <a:spcAft>
                <a:spcPts val="0"/>
              </a:spcAft>
              <a:buNone/>
            </a:pPr>
            <a:br>
              <a:rPr lang="en" sz="1200">
                <a:solidFill>
                  <a:schemeClr val="accent1"/>
                </a:solidFill>
                <a:latin typeface="Coming Soon"/>
                <a:ea typeface="Coming Soon"/>
                <a:cs typeface="Coming Soon"/>
                <a:sym typeface="Coming Soon"/>
              </a:rPr>
            </a:br>
            <a:r>
              <a:rPr b="1" lang="en" sz="1200" u="sng">
                <a:solidFill>
                  <a:schemeClr val="accent1"/>
                </a:solidFill>
                <a:latin typeface="Coming Soon"/>
                <a:ea typeface="Coming Soon"/>
                <a:cs typeface="Coming Soon"/>
                <a:sym typeface="Coming Soon"/>
              </a:rPr>
              <a:t>I hope you are better at it than I was!</a:t>
            </a:r>
            <a:endParaRPr sz="1200">
              <a:solidFill>
                <a:schemeClr val="accent1"/>
              </a:solidFill>
              <a:latin typeface="Coming Soon"/>
              <a:ea typeface="Coming Soon"/>
              <a:cs typeface="Coming Soon"/>
              <a:sym typeface="Coming Soo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231" name="Shape 231"/>
        <p:cNvGrpSpPr/>
        <p:nvPr/>
      </p:nvGrpSpPr>
      <p:grpSpPr>
        <a:xfrm>
          <a:off x="0" y="0"/>
          <a:ext cx="0" cy="0"/>
          <a:chOff x="0" y="0"/>
          <a:chExt cx="0" cy="0"/>
        </a:xfrm>
      </p:grpSpPr>
      <p:sp>
        <p:nvSpPr>
          <p:cNvPr id="232" name="Google Shape;232;p35"/>
          <p:cNvSpPr txBox="1"/>
          <p:nvPr>
            <p:ph type="ctrTitle"/>
          </p:nvPr>
        </p:nvSpPr>
        <p:spPr>
          <a:xfrm>
            <a:off x="311700" y="549025"/>
            <a:ext cx="8520600" cy="2690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SzPts val="990"/>
              <a:buNone/>
            </a:pPr>
            <a:r>
              <a:rPr lang="en" sz="5600" u="sng">
                <a:latin typeface="Coming Soon"/>
                <a:ea typeface="Coming Soon"/>
                <a:cs typeface="Coming Soon"/>
                <a:sym typeface="Coming Soon"/>
              </a:rPr>
              <a:t>WALT: to plan the race - Lesson 2 </a:t>
            </a:r>
            <a:endParaRPr sz="5600" u="sng">
              <a:latin typeface="Coming Soon"/>
              <a:ea typeface="Coming Soon"/>
              <a:cs typeface="Coming Soon"/>
              <a:sym typeface="Coming Soon"/>
            </a:endParaRPr>
          </a:p>
        </p:txBody>
      </p:sp>
      <p:sp>
        <p:nvSpPr>
          <p:cNvPr id="233" name="Google Shape;233;p35"/>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a:latin typeface="Coming Soon"/>
                <a:ea typeface="Coming Soon"/>
                <a:cs typeface="Coming Soon"/>
                <a:sym typeface="Coming Soon"/>
              </a:rPr>
              <a:t>Monday 28th June 2021</a:t>
            </a:r>
            <a:endParaRPr sz="2600">
              <a:latin typeface="Coming Soon"/>
              <a:ea typeface="Coming Soon"/>
              <a:cs typeface="Coming Soon"/>
              <a:sym typeface="Coming Soon"/>
            </a:endParaRPr>
          </a:p>
        </p:txBody>
      </p:sp>
      <p:pic>
        <p:nvPicPr>
          <p:cNvPr id="234" name="Google Shape;234;p35"/>
          <p:cNvPicPr preferRelativeResize="0"/>
          <p:nvPr/>
        </p:nvPicPr>
        <p:blipFill>
          <a:blip r:embed="rId3">
            <a:alphaModFix/>
          </a:blip>
          <a:stretch>
            <a:fillRect/>
          </a:stretch>
        </p:blipFill>
        <p:spPr>
          <a:xfrm>
            <a:off x="6225050" y="2928150"/>
            <a:ext cx="2777676" cy="2083250"/>
          </a:xfrm>
          <a:prstGeom prst="rect">
            <a:avLst/>
          </a:prstGeom>
          <a:noFill/>
          <a:ln>
            <a:noFill/>
          </a:ln>
        </p:spPr>
      </p:pic>
      <p:sp>
        <p:nvSpPr>
          <p:cNvPr id="235" name="Google Shape;235;p35"/>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Topic Lesson</a:t>
            </a:r>
            <a:endParaRPr sz="2640" u="sng">
              <a:latin typeface="Coming Soon"/>
              <a:ea typeface="Coming Soon"/>
              <a:cs typeface="Coming Soon"/>
              <a:sym typeface="Coming Soo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6"/>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Coming Soon"/>
                <a:ea typeface="Coming Soon"/>
                <a:cs typeface="Coming Soon"/>
                <a:sym typeface="Coming Soon"/>
              </a:rPr>
              <a:t>Where is your race going to be held?</a:t>
            </a:r>
            <a:endParaRPr>
              <a:latin typeface="Coming Soon"/>
              <a:ea typeface="Coming Soon"/>
              <a:cs typeface="Coming Soon"/>
              <a:sym typeface="Coming Soon"/>
            </a:endParaRPr>
          </a:p>
        </p:txBody>
      </p:sp>
      <p:sp>
        <p:nvSpPr>
          <p:cNvPr id="241" name="Google Shape;241;p36"/>
          <p:cNvSpPr txBox="1"/>
          <p:nvPr>
            <p:ph idx="1" type="body"/>
          </p:nvPr>
        </p:nvSpPr>
        <p:spPr>
          <a:xfrm>
            <a:off x="311700" y="1228675"/>
            <a:ext cx="8520600" cy="3340200"/>
          </a:xfrm>
          <a:prstGeom prst="rect">
            <a:avLst/>
          </a:prstGeom>
        </p:spPr>
        <p:txBody>
          <a:bodyPr anchorCtr="0" anchor="t" bIns="91425" lIns="91425" spcFirstLastPara="1" rIns="91425" wrap="square" tIns="91425">
            <a:normAutofit/>
          </a:bodyPr>
          <a:lstStyle/>
          <a:p>
            <a:pPr indent="-381000" lvl="0" marL="457200" rtl="0" algn="l">
              <a:spcBef>
                <a:spcPts val="0"/>
              </a:spcBef>
              <a:spcAft>
                <a:spcPts val="0"/>
              </a:spcAft>
              <a:buSzPts val="2400"/>
              <a:buFont typeface="Coming Soon"/>
              <a:buChar char="●"/>
            </a:pPr>
            <a:r>
              <a:rPr lang="en" sz="2400">
                <a:latin typeface="Coming Soon"/>
                <a:ea typeface="Coming Soon"/>
                <a:cs typeface="Coming Soon"/>
                <a:sym typeface="Coming Soon"/>
              </a:rPr>
              <a:t>Mountains</a:t>
            </a:r>
            <a:endParaRPr sz="2400">
              <a:latin typeface="Coming Soon"/>
              <a:ea typeface="Coming Soon"/>
              <a:cs typeface="Coming Soon"/>
              <a:sym typeface="Coming Soon"/>
            </a:endParaRPr>
          </a:p>
          <a:p>
            <a:pPr indent="-381000" lvl="0" marL="457200" rtl="0" algn="l">
              <a:spcBef>
                <a:spcPts val="0"/>
              </a:spcBef>
              <a:spcAft>
                <a:spcPts val="0"/>
              </a:spcAft>
              <a:buSzPts val="2400"/>
              <a:buFont typeface="Coming Soon"/>
              <a:buChar char="●"/>
            </a:pPr>
            <a:r>
              <a:rPr lang="en" sz="2400">
                <a:latin typeface="Coming Soon"/>
                <a:ea typeface="Coming Soon"/>
                <a:cs typeface="Coming Soon"/>
                <a:sym typeface="Coming Soon"/>
              </a:rPr>
              <a:t>Hot desert</a:t>
            </a:r>
            <a:endParaRPr sz="2400">
              <a:latin typeface="Coming Soon"/>
              <a:ea typeface="Coming Soon"/>
              <a:cs typeface="Coming Soon"/>
              <a:sym typeface="Coming Soon"/>
            </a:endParaRPr>
          </a:p>
          <a:p>
            <a:pPr indent="-381000" lvl="0" marL="457200" rtl="0" algn="l">
              <a:spcBef>
                <a:spcPts val="0"/>
              </a:spcBef>
              <a:spcAft>
                <a:spcPts val="0"/>
              </a:spcAft>
              <a:buSzPts val="2400"/>
              <a:buFont typeface="Coming Soon"/>
              <a:buChar char="●"/>
            </a:pPr>
            <a:r>
              <a:rPr lang="en" sz="2400">
                <a:latin typeface="Coming Soon"/>
                <a:ea typeface="Coming Soon"/>
                <a:cs typeface="Coming Soon"/>
                <a:sym typeface="Coming Soon"/>
              </a:rPr>
              <a:t>Antarctica</a:t>
            </a:r>
            <a:endParaRPr sz="2400">
              <a:latin typeface="Coming Soon"/>
              <a:ea typeface="Coming Soon"/>
              <a:cs typeface="Coming Soon"/>
              <a:sym typeface="Coming Soon"/>
            </a:endParaRPr>
          </a:p>
          <a:p>
            <a:pPr indent="-381000" lvl="0" marL="457200" rtl="0" algn="l">
              <a:spcBef>
                <a:spcPts val="0"/>
              </a:spcBef>
              <a:spcAft>
                <a:spcPts val="0"/>
              </a:spcAft>
              <a:buSzPts val="2400"/>
              <a:buFont typeface="Coming Soon"/>
              <a:buChar char="●"/>
            </a:pPr>
            <a:r>
              <a:rPr lang="en" sz="2400">
                <a:latin typeface="Coming Soon"/>
                <a:ea typeface="Coming Soon"/>
                <a:cs typeface="Coming Soon"/>
                <a:sym typeface="Coming Soon"/>
              </a:rPr>
              <a:t>An urban city</a:t>
            </a:r>
            <a:endParaRPr sz="2400">
              <a:latin typeface="Coming Soon"/>
              <a:ea typeface="Coming Soon"/>
              <a:cs typeface="Coming Soon"/>
              <a:sym typeface="Coming Soon"/>
            </a:endParaRPr>
          </a:p>
          <a:p>
            <a:pPr indent="-381000" lvl="0" marL="457200" rtl="0" algn="l">
              <a:spcBef>
                <a:spcPts val="0"/>
              </a:spcBef>
              <a:spcAft>
                <a:spcPts val="0"/>
              </a:spcAft>
              <a:buSzPts val="2400"/>
              <a:buFont typeface="Coming Soon"/>
              <a:buChar char="●"/>
            </a:pPr>
            <a:r>
              <a:rPr lang="en" sz="2400">
                <a:latin typeface="Coming Soon"/>
                <a:ea typeface="Coming Soon"/>
                <a:cs typeface="Coming Soon"/>
                <a:sym typeface="Coming Soon"/>
              </a:rPr>
              <a:t>Forest</a:t>
            </a:r>
            <a:endParaRPr sz="2400">
              <a:latin typeface="Coming Soon"/>
              <a:ea typeface="Coming Soon"/>
              <a:cs typeface="Coming Soon"/>
              <a:sym typeface="Coming Soon"/>
            </a:endParaRPr>
          </a:p>
          <a:p>
            <a:pPr indent="0" lvl="0" marL="0" rtl="0" algn="l">
              <a:spcBef>
                <a:spcPts val="1200"/>
              </a:spcBef>
              <a:spcAft>
                <a:spcPts val="1200"/>
              </a:spcAft>
              <a:buNone/>
            </a:pPr>
            <a:r>
              <a:t/>
            </a:r>
            <a:endParaRPr sz="2400">
              <a:latin typeface="Coming Soon"/>
              <a:ea typeface="Coming Soon"/>
              <a:cs typeface="Coming Soon"/>
              <a:sym typeface="Coming Soo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pic>
        <p:nvPicPr>
          <p:cNvPr descr="Image result for race track bird eye view" id="246" name="Google Shape;246;p37"/>
          <p:cNvPicPr preferRelativeResize="0"/>
          <p:nvPr/>
        </p:nvPicPr>
        <p:blipFill rotWithShape="1">
          <a:blip r:embed="rId3">
            <a:alphaModFix/>
          </a:blip>
          <a:srcRect b="0" l="13076" r="12413" t="2143"/>
          <a:stretch/>
        </p:blipFill>
        <p:spPr>
          <a:xfrm>
            <a:off x="535188" y="0"/>
            <a:ext cx="8073613" cy="51435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8"/>
          <p:cNvSpPr txBox="1"/>
          <p:nvPr>
            <p:ph type="title"/>
          </p:nvPr>
        </p:nvSpPr>
        <p:spPr>
          <a:xfrm>
            <a:off x="311700" y="292850"/>
            <a:ext cx="8520600" cy="801000"/>
          </a:xfrm>
          <a:prstGeom prst="rect">
            <a:avLst/>
          </a:prstGeom>
          <a:solidFill>
            <a:srgbClr val="83BA96"/>
          </a:solidFill>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sz="4311">
                <a:latin typeface="Coming Soon"/>
                <a:ea typeface="Coming Soon"/>
                <a:cs typeface="Coming Soon"/>
                <a:sym typeface="Coming Soon"/>
              </a:rPr>
              <a:t>The 4 problems</a:t>
            </a:r>
            <a:endParaRPr sz="4311">
              <a:latin typeface="Coming Soon"/>
              <a:ea typeface="Coming Soon"/>
              <a:cs typeface="Coming Soon"/>
              <a:sym typeface="Coming Soon"/>
            </a:endParaRPr>
          </a:p>
        </p:txBody>
      </p:sp>
      <p:sp>
        <p:nvSpPr>
          <p:cNvPr id="252" name="Google Shape;252;p38"/>
          <p:cNvSpPr txBox="1"/>
          <p:nvPr>
            <p:ph idx="1" type="body"/>
          </p:nvPr>
        </p:nvSpPr>
        <p:spPr>
          <a:xfrm>
            <a:off x="311700" y="1228675"/>
            <a:ext cx="8520600" cy="334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900">
                <a:latin typeface="Coming Soon"/>
                <a:ea typeface="Coming Soon"/>
                <a:cs typeface="Coming Soon"/>
                <a:sym typeface="Coming Soon"/>
              </a:rPr>
              <a:t>During the race your character will need to come across several problems. This race isn’t going to be plain sailing! </a:t>
            </a:r>
            <a:endParaRPr sz="1900">
              <a:latin typeface="Coming Soon"/>
              <a:ea typeface="Coming Soon"/>
              <a:cs typeface="Coming Soon"/>
              <a:sym typeface="Coming Soon"/>
            </a:endParaRPr>
          </a:p>
          <a:p>
            <a:pPr indent="0" lvl="0" marL="0" rtl="0" algn="l">
              <a:spcBef>
                <a:spcPts val="1200"/>
              </a:spcBef>
              <a:spcAft>
                <a:spcPts val="0"/>
              </a:spcAft>
              <a:buNone/>
            </a:pPr>
            <a:r>
              <a:rPr lang="en" sz="1900">
                <a:latin typeface="Coming Soon"/>
                <a:ea typeface="Coming Soon"/>
                <a:cs typeface="Coming Soon"/>
                <a:sym typeface="Coming Soon"/>
              </a:rPr>
              <a:t>For example:</a:t>
            </a:r>
            <a:endParaRPr sz="1900">
              <a:latin typeface="Coming Soon"/>
              <a:ea typeface="Coming Soon"/>
              <a:cs typeface="Coming Soon"/>
              <a:sym typeface="Coming Soon"/>
            </a:endParaRPr>
          </a:p>
          <a:p>
            <a:pPr indent="-349250" lvl="0" marL="457200" rtl="0" algn="l">
              <a:spcBef>
                <a:spcPts val="1200"/>
              </a:spcBef>
              <a:spcAft>
                <a:spcPts val="0"/>
              </a:spcAft>
              <a:buSzPts val="1900"/>
              <a:buFont typeface="Coming Soon"/>
              <a:buChar char="-"/>
            </a:pPr>
            <a:r>
              <a:rPr lang="en" sz="1900">
                <a:latin typeface="Coming Soon"/>
                <a:ea typeface="Coming Soon"/>
                <a:cs typeface="Coming Soon"/>
                <a:sym typeface="Coming Soon"/>
              </a:rPr>
              <a:t>Crashing</a:t>
            </a:r>
            <a:endParaRPr sz="1900">
              <a:latin typeface="Coming Soon"/>
              <a:ea typeface="Coming Soon"/>
              <a:cs typeface="Coming Soon"/>
              <a:sym typeface="Coming Soon"/>
            </a:endParaRPr>
          </a:p>
          <a:p>
            <a:pPr indent="-349250" lvl="0" marL="457200" rtl="0" algn="l">
              <a:spcBef>
                <a:spcPts val="0"/>
              </a:spcBef>
              <a:spcAft>
                <a:spcPts val="0"/>
              </a:spcAft>
              <a:buSzPts val="1900"/>
              <a:buFont typeface="Coming Soon"/>
              <a:buChar char="-"/>
            </a:pPr>
            <a:r>
              <a:rPr lang="en" sz="1900">
                <a:latin typeface="Coming Soon"/>
                <a:ea typeface="Coming Soon"/>
                <a:cs typeface="Coming Soon"/>
                <a:sym typeface="Coming Soon"/>
              </a:rPr>
              <a:t>Being overtaken</a:t>
            </a:r>
            <a:endParaRPr sz="1900">
              <a:latin typeface="Coming Soon"/>
              <a:ea typeface="Coming Soon"/>
              <a:cs typeface="Coming Soon"/>
              <a:sym typeface="Coming Soon"/>
            </a:endParaRPr>
          </a:p>
          <a:p>
            <a:pPr indent="-349250" lvl="0" marL="457200" rtl="0" algn="l">
              <a:spcBef>
                <a:spcPts val="0"/>
              </a:spcBef>
              <a:spcAft>
                <a:spcPts val="0"/>
              </a:spcAft>
              <a:buSzPts val="1900"/>
              <a:buFont typeface="Coming Soon"/>
              <a:buChar char="-"/>
            </a:pPr>
            <a:r>
              <a:rPr lang="en" sz="1900">
                <a:latin typeface="Coming Soon"/>
                <a:ea typeface="Coming Soon"/>
                <a:cs typeface="Coming Soon"/>
                <a:sym typeface="Coming Soon"/>
              </a:rPr>
              <a:t>Being targeted by another driver </a:t>
            </a:r>
            <a:endParaRPr sz="1900">
              <a:latin typeface="Coming Soon"/>
              <a:ea typeface="Coming Soon"/>
              <a:cs typeface="Coming Soon"/>
              <a:sym typeface="Coming Soon"/>
            </a:endParaRPr>
          </a:p>
          <a:p>
            <a:pPr indent="0" lvl="0" marL="0" rtl="0" algn="l">
              <a:spcBef>
                <a:spcPts val="1200"/>
              </a:spcBef>
              <a:spcAft>
                <a:spcPts val="1200"/>
              </a:spcAft>
              <a:buNone/>
            </a:pPr>
            <a:r>
              <a:rPr lang="en" sz="1900">
                <a:latin typeface="Coming Soon"/>
                <a:ea typeface="Coming Soon"/>
                <a:cs typeface="Coming Soon"/>
                <a:sym typeface="Coming Soon"/>
              </a:rPr>
              <a:t>Using post it notes on your racetrack add in where your problems will occur. What happens? Who is involved? </a:t>
            </a:r>
            <a:endParaRPr sz="1900">
              <a:latin typeface="Coming Soon"/>
              <a:ea typeface="Coming Soon"/>
              <a:cs typeface="Coming Soon"/>
              <a:sym typeface="Coming Soo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descr="Image result for race track bird eye view" id="257" name="Google Shape;257;p39"/>
          <p:cNvPicPr preferRelativeResize="0"/>
          <p:nvPr/>
        </p:nvPicPr>
        <p:blipFill rotWithShape="1">
          <a:blip r:embed="rId3">
            <a:alphaModFix/>
          </a:blip>
          <a:srcRect b="0" l="13076" r="12413" t="2143"/>
          <a:stretch/>
        </p:blipFill>
        <p:spPr>
          <a:xfrm>
            <a:off x="535188" y="0"/>
            <a:ext cx="8073613" cy="5143500"/>
          </a:xfrm>
          <a:prstGeom prst="rect">
            <a:avLst/>
          </a:prstGeom>
          <a:noFill/>
          <a:ln>
            <a:noFill/>
          </a:ln>
        </p:spPr>
      </p:pic>
      <p:sp>
        <p:nvSpPr>
          <p:cNvPr id="258" name="Google Shape;258;p39"/>
          <p:cNvSpPr/>
          <p:nvPr/>
        </p:nvSpPr>
        <p:spPr>
          <a:xfrm>
            <a:off x="5219700" y="2228850"/>
            <a:ext cx="1238400" cy="1181100"/>
          </a:xfrm>
          <a:prstGeom prst="rect">
            <a:avLst/>
          </a:prstGeom>
          <a:solidFill>
            <a:srgbClr val="7DD29B"/>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latin typeface="Coming Soon"/>
                <a:ea typeface="Coming Soon"/>
                <a:cs typeface="Coming Soon"/>
                <a:sym typeface="Coming Soon"/>
              </a:rPr>
              <a:t>Miss Mastermind is overtaken by Penelope Pitstop!</a:t>
            </a:r>
            <a:endParaRPr sz="1300">
              <a:latin typeface="Coming Soon"/>
              <a:ea typeface="Coming Soon"/>
              <a:cs typeface="Coming Soon"/>
              <a:sym typeface="Coming Soo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3BA96"/>
        </a:solidFill>
      </p:bgPr>
    </p:bg>
    <p:spTree>
      <p:nvGrpSpPr>
        <p:cNvPr id="262" name="Shape 262"/>
        <p:cNvGrpSpPr/>
        <p:nvPr/>
      </p:nvGrpSpPr>
      <p:grpSpPr>
        <a:xfrm>
          <a:off x="0" y="0"/>
          <a:ext cx="0" cy="0"/>
          <a:chOff x="0" y="0"/>
          <a:chExt cx="0" cy="0"/>
        </a:xfrm>
      </p:grpSpPr>
      <p:sp>
        <p:nvSpPr>
          <p:cNvPr id="263" name="Google Shape;263;p40"/>
          <p:cNvSpPr txBox="1"/>
          <p:nvPr>
            <p:ph type="ctrTitle"/>
          </p:nvPr>
        </p:nvSpPr>
        <p:spPr>
          <a:xfrm>
            <a:off x="311700" y="549025"/>
            <a:ext cx="8520600" cy="49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891"/>
              <a:buNone/>
            </a:pPr>
            <a:r>
              <a:rPr lang="en" sz="2640" u="sng">
                <a:latin typeface="Coming Soon"/>
                <a:ea typeface="Coming Soon"/>
                <a:cs typeface="Coming Soon"/>
                <a:sym typeface="Coming Soon"/>
              </a:rPr>
              <a:t>PE </a:t>
            </a:r>
            <a:r>
              <a:rPr lang="en" sz="2640" u="sng">
                <a:latin typeface="Coming Soon"/>
                <a:ea typeface="Coming Soon"/>
                <a:cs typeface="Coming Soon"/>
                <a:sym typeface="Coming Soon"/>
              </a:rPr>
              <a:t>Lesson</a:t>
            </a:r>
            <a:endParaRPr sz="2640" u="sng">
              <a:latin typeface="Coming Soon"/>
              <a:ea typeface="Coming Soon"/>
              <a:cs typeface="Coming Soon"/>
              <a:sym typeface="Coming Soon"/>
            </a:endParaRPr>
          </a:p>
        </p:txBody>
      </p:sp>
      <p:sp>
        <p:nvSpPr>
          <p:cNvPr id="264" name="Google Shape;264;p40"/>
          <p:cNvSpPr txBox="1"/>
          <p:nvPr>
            <p:ph idx="1" type="subTitle"/>
          </p:nvPr>
        </p:nvSpPr>
        <p:spPr>
          <a:xfrm>
            <a:off x="5018100" y="0"/>
            <a:ext cx="4125900" cy="79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2600" u="sng">
                <a:solidFill>
                  <a:schemeClr val="hlink"/>
                </a:solidFill>
                <a:latin typeface="Coming Soon"/>
                <a:ea typeface="Coming Soon"/>
                <a:cs typeface="Coming Soon"/>
                <a:sym typeface="Coming Soon"/>
                <a:hlinkClick action="ppaction://hlinksldjump" r:id="rId3"/>
              </a:rPr>
              <a:t>Monday 28th June 2021</a:t>
            </a:r>
            <a:endParaRPr sz="2600">
              <a:latin typeface="Coming Soon"/>
              <a:ea typeface="Coming Soon"/>
              <a:cs typeface="Coming Soon"/>
              <a:sym typeface="Coming Soon"/>
            </a:endParaRPr>
          </a:p>
        </p:txBody>
      </p:sp>
      <p:sp>
        <p:nvSpPr>
          <p:cNvPr id="265" name="Google Shape;265;p40"/>
          <p:cNvSpPr txBox="1"/>
          <p:nvPr/>
        </p:nvSpPr>
        <p:spPr>
          <a:xfrm>
            <a:off x="57800" y="1151400"/>
            <a:ext cx="6328800" cy="226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u="sng">
                <a:latin typeface="Coming Soon"/>
                <a:ea typeface="Coming Soon"/>
                <a:cs typeface="Coming Soon"/>
                <a:sym typeface="Coming Soon"/>
              </a:rPr>
              <a:t>Running over obstacles and throwing for accuracy</a:t>
            </a:r>
            <a:endParaRPr b="1" sz="1500" u="sng">
              <a:latin typeface="Coming Soon"/>
              <a:ea typeface="Coming Soon"/>
              <a:cs typeface="Coming Soon"/>
              <a:sym typeface="Coming Soon"/>
            </a:endParaRPr>
          </a:p>
          <a:p>
            <a:pPr indent="0" lvl="0" marL="0" rtl="0" algn="l">
              <a:spcBef>
                <a:spcPts val="0"/>
              </a:spcBef>
              <a:spcAft>
                <a:spcPts val="0"/>
              </a:spcAft>
              <a:buNone/>
            </a:pPr>
            <a:r>
              <a:rPr lang="en" sz="1200">
                <a:latin typeface="Coming Soon"/>
                <a:ea typeface="Coming Soon"/>
                <a:cs typeface="Coming Soon"/>
                <a:sym typeface="Coming Soon"/>
              </a:rPr>
              <a:t>Children will be involved in activities to practise running and jumping skills, and will improve accuracy throwing from a standing position. Please note this lesson will require some physical exercise and additional equipment, beyond a pen, pencil or paper. Please see the equipment slide near the start of the lesson video and make sure your child is adequately supervised when equipment is required. Parents and carers are responsible for ensuring that children follow the correct safety advice provided at the start of this lesson and the instructions the teacher gives during the lesson. Parents and carers are responsible for supervising activities where required and for seeking medical advice in advance if your child has a medical condition that may prevent them taking part in physical activity.    </a:t>
            </a:r>
            <a:r>
              <a:rPr b="1" lang="en" sz="1200" u="sng">
                <a:solidFill>
                  <a:schemeClr val="hlink"/>
                </a:solidFill>
                <a:latin typeface="Coming Soon"/>
                <a:ea typeface="Coming Soon"/>
                <a:cs typeface="Coming Soon"/>
                <a:sym typeface="Coming Soon"/>
                <a:hlinkClick r:id="rId4"/>
              </a:rPr>
              <a:t>CLICK HERE</a:t>
            </a:r>
            <a:r>
              <a:rPr b="1" lang="en" sz="1200">
                <a:latin typeface="Coming Soon"/>
                <a:ea typeface="Coming Soon"/>
                <a:cs typeface="Coming Soon"/>
                <a:sym typeface="Coming Soon"/>
              </a:rPr>
              <a:t> or ON THE IMAGE TO GO TO THE WEBSITE</a:t>
            </a:r>
            <a:endParaRPr b="1" sz="1200">
              <a:latin typeface="Coming Soon"/>
              <a:ea typeface="Coming Soon"/>
              <a:cs typeface="Coming Soon"/>
              <a:sym typeface="Coming Soon"/>
            </a:endParaRPr>
          </a:p>
        </p:txBody>
      </p:sp>
      <p:pic>
        <p:nvPicPr>
          <p:cNvPr id="266" name="Google Shape;266;p40">
            <a:hlinkClick r:id="rId5"/>
          </p:cNvPr>
          <p:cNvPicPr preferRelativeResize="0"/>
          <p:nvPr/>
        </p:nvPicPr>
        <p:blipFill>
          <a:blip r:embed="rId6">
            <a:alphaModFix/>
          </a:blip>
          <a:stretch>
            <a:fillRect/>
          </a:stretch>
        </p:blipFill>
        <p:spPr>
          <a:xfrm>
            <a:off x="6386600" y="1284950"/>
            <a:ext cx="2682749" cy="1905799"/>
          </a:xfrm>
          <a:prstGeom prst="rect">
            <a:avLst/>
          </a:prstGeom>
          <a:noFill/>
          <a:ln cap="flat" cmpd="sng" w="19050">
            <a:solidFill>
              <a:schemeClr val="dk2"/>
            </a:solidFill>
            <a:prstDash val="solid"/>
            <a:round/>
            <a:headEnd len="sm" w="sm" type="none"/>
            <a:tailEnd len="sm" w="sm" type="none"/>
          </a:ln>
        </p:spPr>
      </p:pic>
      <p:sp>
        <p:nvSpPr>
          <p:cNvPr id="267" name="Google Shape;267;p40"/>
          <p:cNvSpPr txBox="1"/>
          <p:nvPr/>
        </p:nvSpPr>
        <p:spPr>
          <a:xfrm>
            <a:off x="225150" y="3520475"/>
            <a:ext cx="8844300" cy="1523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u="sng">
                <a:latin typeface="Coming Soon"/>
                <a:ea typeface="Coming Soon"/>
                <a:cs typeface="Coming Soon"/>
                <a:sym typeface="Coming Soon"/>
              </a:rPr>
              <a:t>YouTube PE Lesson</a:t>
            </a:r>
            <a:br>
              <a:rPr b="1" lang="en" sz="1500" u="sng">
                <a:latin typeface="Coming Soon"/>
                <a:ea typeface="Coming Soon"/>
                <a:cs typeface="Coming Soon"/>
                <a:sym typeface="Coming Soon"/>
              </a:rPr>
            </a:br>
            <a:r>
              <a:rPr lang="en" sz="1200">
                <a:latin typeface="Coming Soon"/>
                <a:ea typeface="Coming Soon"/>
                <a:cs typeface="Coming Soon"/>
                <a:sym typeface="Coming Soon"/>
              </a:rPr>
              <a:t>If you are unable to take part i the above lesson due to lack of space then please use one of these lesson to help you. You should </a:t>
            </a:r>
            <a:r>
              <a:rPr lang="en" sz="1200">
                <a:latin typeface="Coming Soon"/>
                <a:ea typeface="Coming Soon"/>
                <a:cs typeface="Coming Soon"/>
                <a:sym typeface="Coming Soon"/>
              </a:rPr>
              <a:t>remember</a:t>
            </a:r>
            <a:r>
              <a:rPr lang="en" sz="1200">
                <a:latin typeface="Coming Soon"/>
                <a:ea typeface="Coming Soon"/>
                <a:cs typeface="Coming Soon"/>
                <a:sym typeface="Coming Soon"/>
              </a:rPr>
              <a:t> them from the last lockdown</a:t>
            </a:r>
            <a:endParaRPr sz="1200">
              <a:latin typeface="Coming Soon"/>
              <a:ea typeface="Coming Soon"/>
              <a:cs typeface="Coming Soon"/>
              <a:sym typeface="Coming Soon"/>
            </a:endParaRPr>
          </a:p>
          <a:p>
            <a:pPr indent="0" lvl="0" marL="0" rtl="0" algn="l">
              <a:spcBef>
                <a:spcPts val="0"/>
              </a:spcBef>
              <a:spcAft>
                <a:spcPts val="0"/>
              </a:spcAft>
              <a:buNone/>
            </a:pPr>
            <a:r>
              <a:t/>
            </a:r>
            <a:endParaRPr sz="1200">
              <a:latin typeface="Coming Soon"/>
              <a:ea typeface="Coming Soon"/>
              <a:cs typeface="Coming Soon"/>
              <a:sym typeface="Coming Soon"/>
            </a:endParaRPr>
          </a:p>
          <a:p>
            <a:pPr indent="0" lvl="0" marL="0" rtl="0" algn="l">
              <a:spcBef>
                <a:spcPts val="0"/>
              </a:spcBef>
              <a:spcAft>
                <a:spcPts val="0"/>
              </a:spcAft>
              <a:buNone/>
            </a:pPr>
            <a:r>
              <a:rPr b="1" lang="en" sz="1200" u="sng">
                <a:solidFill>
                  <a:schemeClr val="hlink"/>
                </a:solidFill>
                <a:latin typeface="Coming Soon"/>
                <a:ea typeface="Coming Soon"/>
                <a:cs typeface="Coming Soon"/>
                <a:sym typeface="Coming Soon"/>
                <a:hlinkClick r:id="rId7"/>
              </a:rPr>
              <a:t>VIDEO ONE </a:t>
            </a:r>
            <a:r>
              <a:rPr b="1" lang="en" sz="1200">
                <a:latin typeface="Coming Soon"/>
                <a:ea typeface="Coming Soon"/>
                <a:cs typeface="Coming Soon"/>
                <a:sym typeface="Coming Soon"/>
              </a:rPr>
              <a:t>   </a:t>
            </a:r>
            <a:r>
              <a:rPr lang="en" sz="1200">
                <a:latin typeface="Coming Soon"/>
                <a:ea typeface="Coming Soon"/>
                <a:cs typeface="Coming Soon"/>
                <a:sym typeface="Coming Soon"/>
              </a:rPr>
              <a:t>                                                 </a:t>
            </a:r>
            <a:r>
              <a:rPr b="1" lang="en" sz="1200" u="sng">
                <a:solidFill>
                  <a:schemeClr val="hlink"/>
                </a:solidFill>
                <a:latin typeface="Coming Soon"/>
                <a:ea typeface="Coming Soon"/>
                <a:cs typeface="Coming Soon"/>
                <a:sym typeface="Coming Soon"/>
                <a:hlinkClick r:id="rId8"/>
              </a:rPr>
              <a:t>VIDEO TWO</a:t>
            </a:r>
            <a:r>
              <a:rPr lang="en" sz="1200">
                <a:latin typeface="Coming Soon"/>
                <a:ea typeface="Coming Soon"/>
                <a:cs typeface="Coming Soon"/>
                <a:sym typeface="Coming Soon"/>
              </a:rPr>
              <a:t>                                             </a:t>
            </a:r>
            <a:r>
              <a:rPr b="1" lang="en" sz="1200">
                <a:latin typeface="Coming Soon"/>
                <a:ea typeface="Coming Soon"/>
                <a:cs typeface="Coming Soon"/>
                <a:sym typeface="Coming Soon"/>
              </a:rPr>
              <a:t>  </a:t>
            </a:r>
            <a:r>
              <a:rPr b="1" lang="en" sz="1200" u="sng">
                <a:solidFill>
                  <a:schemeClr val="hlink"/>
                </a:solidFill>
                <a:latin typeface="Coming Soon"/>
                <a:ea typeface="Coming Soon"/>
                <a:cs typeface="Coming Soon"/>
                <a:sym typeface="Coming Soon"/>
                <a:hlinkClick r:id="rId9"/>
              </a:rPr>
              <a:t>VIDEO THREE</a:t>
            </a:r>
            <a:br>
              <a:rPr lang="en" sz="1200">
                <a:latin typeface="Coming Soon"/>
                <a:ea typeface="Coming Soon"/>
                <a:cs typeface="Coming Soon"/>
                <a:sym typeface="Coming Soon"/>
              </a:rPr>
            </a:br>
            <a:br>
              <a:rPr lang="en" sz="1200">
                <a:latin typeface="Coming Soon"/>
                <a:ea typeface="Coming Soon"/>
                <a:cs typeface="Coming Soon"/>
                <a:sym typeface="Coming Soon"/>
              </a:rPr>
            </a:br>
            <a:r>
              <a:rPr lang="en" sz="1200">
                <a:latin typeface="Coming Soon"/>
                <a:ea typeface="Coming Soon"/>
                <a:cs typeface="Coming Soon"/>
                <a:sym typeface="Coming Soon"/>
              </a:rPr>
              <a:t>These videos are filmed by an American PE Coach so there are some American references that you might not know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