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Lst>
  <p:sldSz cy="5143500" cx="9144000"/>
  <p:notesSz cx="6858000" cy="9144000"/>
  <p:embeddedFontLst>
    <p:embeddedFont>
      <p:font typeface="Roboto"/>
      <p:regular r:id="rId13"/>
      <p:bold r:id="rId14"/>
      <p:italic r:id="rId15"/>
      <p:boldItalic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Roboto-regular.fntdata"/><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Roboto-italic.fntdata"/><Relationship Id="rId14" Type="http://schemas.openxmlformats.org/officeDocument/2006/relationships/font" Target="fonts/Roboto-bold.fntdata"/><Relationship Id="rId16" Type="http://schemas.openxmlformats.org/officeDocument/2006/relationships/font" Target="fonts/Robo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ge1fef0662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ge1fef0662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e1fef06626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e1fef06626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e1fef06626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e1fef06626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e1fef06626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e1fef06626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e1fef06626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e1fef06626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e1fef06626_0_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e1fef06626_0_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0"/>
              </a:spcBef>
              <a:spcAft>
                <a:spcPts val="0"/>
              </a:spcAft>
              <a:buClr>
                <a:schemeClr val="dk2"/>
              </a:buClr>
              <a:buSzPts val="1400"/>
              <a:buChar char="○"/>
              <a:defRPr>
                <a:solidFill>
                  <a:schemeClr val="dk2"/>
                </a:solidFill>
              </a:defRPr>
            </a:lvl2pPr>
            <a:lvl3pPr indent="-317500" lvl="2" marL="1371600" rtl="0">
              <a:lnSpc>
                <a:spcPct val="115000"/>
              </a:lnSpc>
              <a:spcBef>
                <a:spcPts val="0"/>
              </a:spcBef>
              <a:spcAft>
                <a:spcPts val="0"/>
              </a:spcAft>
              <a:buClr>
                <a:schemeClr val="dk2"/>
              </a:buClr>
              <a:buSzPts val="1400"/>
              <a:buChar char="■"/>
              <a:defRPr>
                <a:solidFill>
                  <a:schemeClr val="dk2"/>
                </a:solidFill>
              </a:defRPr>
            </a:lvl3pPr>
            <a:lvl4pPr indent="-317500" lvl="3" marL="1828800" rtl="0">
              <a:lnSpc>
                <a:spcPct val="115000"/>
              </a:lnSpc>
              <a:spcBef>
                <a:spcPts val="0"/>
              </a:spcBef>
              <a:spcAft>
                <a:spcPts val="0"/>
              </a:spcAft>
              <a:buClr>
                <a:schemeClr val="dk2"/>
              </a:buClr>
              <a:buSzPts val="1400"/>
              <a:buChar char="●"/>
              <a:defRPr>
                <a:solidFill>
                  <a:schemeClr val="dk2"/>
                </a:solidFill>
              </a:defRPr>
            </a:lvl4pPr>
            <a:lvl5pPr indent="-317500" lvl="4" marL="2286000" rtl="0">
              <a:lnSpc>
                <a:spcPct val="115000"/>
              </a:lnSpc>
              <a:spcBef>
                <a:spcPts val="0"/>
              </a:spcBef>
              <a:spcAft>
                <a:spcPts val="0"/>
              </a:spcAft>
              <a:buClr>
                <a:schemeClr val="dk2"/>
              </a:buClr>
              <a:buSzPts val="1400"/>
              <a:buChar char="○"/>
              <a:defRPr>
                <a:solidFill>
                  <a:schemeClr val="dk2"/>
                </a:solidFill>
              </a:defRPr>
            </a:lvl5pPr>
            <a:lvl6pPr indent="-317500" lvl="5" marL="2743200" rtl="0">
              <a:lnSpc>
                <a:spcPct val="115000"/>
              </a:lnSpc>
              <a:spcBef>
                <a:spcPts val="0"/>
              </a:spcBef>
              <a:spcAft>
                <a:spcPts val="0"/>
              </a:spcAft>
              <a:buClr>
                <a:schemeClr val="dk2"/>
              </a:buClr>
              <a:buSzPts val="1400"/>
              <a:buChar char="■"/>
              <a:defRPr>
                <a:solidFill>
                  <a:schemeClr val="dk2"/>
                </a:solidFill>
              </a:defRPr>
            </a:lvl6pPr>
            <a:lvl7pPr indent="-317500" lvl="6" marL="3200400" rtl="0">
              <a:lnSpc>
                <a:spcPct val="115000"/>
              </a:lnSpc>
              <a:spcBef>
                <a:spcPts val="0"/>
              </a:spcBef>
              <a:spcAft>
                <a:spcPts val="0"/>
              </a:spcAft>
              <a:buClr>
                <a:schemeClr val="dk2"/>
              </a:buClr>
              <a:buSzPts val="1400"/>
              <a:buChar char="●"/>
              <a:defRPr>
                <a:solidFill>
                  <a:schemeClr val="dk2"/>
                </a:solidFill>
              </a:defRPr>
            </a:lvl7pPr>
            <a:lvl8pPr indent="-317500" lvl="7" marL="3657600" rtl="0">
              <a:lnSpc>
                <a:spcPct val="115000"/>
              </a:lnSpc>
              <a:spcBef>
                <a:spcPts val="0"/>
              </a:spcBef>
              <a:spcAft>
                <a:spcPts val="0"/>
              </a:spcAft>
              <a:buClr>
                <a:schemeClr val="dk2"/>
              </a:buClr>
              <a:buSzPts val="1400"/>
              <a:buChar char="○"/>
              <a:defRPr>
                <a:solidFill>
                  <a:schemeClr val="dk2"/>
                </a:solidFill>
              </a:defRPr>
            </a:lvl8pPr>
            <a:lvl9pPr indent="-317500" lvl="8" marL="4114800" rtl="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www.allsaintsprimaryschoolmaldon.co.uk/lks2-2/" TargetMode="External"/><Relationship Id="rId4" Type="http://schemas.openxmlformats.org/officeDocument/2006/relationships/hyperlink" Target="mailto:year34@allsaintsprimaryschoolmaldon.co.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https://www.dailymotion.com/video/x6l30zf" TargetMode="External"/><Relationship Id="rId4" Type="http://schemas.openxmlformats.org/officeDocument/2006/relationships/hyperlink" Target="https://www.dailymotion.com/video/x6l30u9" TargetMode="External"/><Relationship Id="rId5" Type="http://schemas.openxmlformats.org/officeDocument/2006/relationships/hyperlink" Target="https://www.dailymotion.com/video/x6l30y2" TargetMode="External"/><Relationship Id="rId6" Type="http://schemas.openxmlformats.org/officeDocument/2006/relationships/hyperlink" Target="https://www.dailymotion.com/video/x6my3d6" TargetMode="External"/><Relationship Id="rId7"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drive.google.com/file/d/1haKu2S3HcXieuvYo-W47Kkee58t0S_zL/view?usp=sharing" TargetMode="Externa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classroom.thenational.academy/lessons/to-explore-prepositions-74t66r" TargetMode="External"/><Relationship Id="rId4" Type="http://schemas.openxmlformats.org/officeDocument/2006/relationships/image" Target="../media/image1.png"/><Relationship Id="rId5" Type="http://schemas.openxmlformats.org/officeDocument/2006/relationships/hyperlink" Target="https://classroom.thenational.academy/lessons/to-explore-prepositions-74t66r"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hyperlink" Target="https://wordwall.net/resource/10683527/french/french-numbers-1-31" TargetMode="External"/><Relationship Id="rId4" Type="http://schemas.openxmlformats.org/officeDocument/2006/relationships/hyperlink" Target="https://wordwall.net/resource/3874515/french/days-week-french" TargetMode="External"/><Relationship Id="rId5" Type="http://schemas.openxmlformats.org/officeDocument/2006/relationships/hyperlink" Target="https://wordwall.net/resource/9919076/french/year-1-months-year-french" TargetMode="External"/><Relationship Id="rId6" Type="http://schemas.openxmlformats.org/officeDocument/2006/relationships/hyperlink" Target="https://wordwall.net/resource/4928088/french/french-greetings" TargetMode="External"/><Relationship Id="rId7" Type="http://schemas.openxmlformats.org/officeDocument/2006/relationships/hyperlink" Target="https://wordwall.net/resource/4285570/french/greetings-french-facile" TargetMode="External"/><Relationship Id="rId8" Type="http://schemas.openxmlformats.org/officeDocument/2006/relationships/hyperlink" Target="https://wordwall.net/resource/13367932/how-old-you"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hyperlink" Target="https://www.youtube.com/watch?v=6-JoTos8-oE" TargetMode="External"/><Relationship Id="rId4" Type="http://schemas.openxmlformats.org/officeDocument/2006/relationships/hyperlink" Target="https://sound-effects.bbcrewind.co.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304275" y="218850"/>
            <a:ext cx="8568300" cy="4309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800" u="sng"/>
              <a:t>Good Morning Year 3/4</a:t>
            </a:r>
            <a:endParaRPr b="1" sz="1800" u="sng"/>
          </a:p>
          <a:p>
            <a:pPr indent="0" lvl="0" marL="0" rtl="0" algn="ctr">
              <a:spcBef>
                <a:spcPts val="0"/>
              </a:spcBef>
              <a:spcAft>
                <a:spcPts val="0"/>
              </a:spcAft>
              <a:buNone/>
            </a:pPr>
            <a:r>
              <a:t/>
            </a:r>
            <a:endParaRPr/>
          </a:p>
          <a:p>
            <a:pPr indent="0" lvl="0" marL="0" rtl="0" algn="ctr">
              <a:spcBef>
                <a:spcPts val="0"/>
              </a:spcBef>
              <a:spcAft>
                <a:spcPts val="0"/>
              </a:spcAft>
              <a:buNone/>
            </a:pPr>
            <a:r>
              <a:rPr lang="en" sz="1600"/>
              <a:t>Unfortunately for us we have been forced back into some homeschooling for a short period of time. For today, we have produced this presentation that has all the information you need to complete your work at home. </a:t>
            </a:r>
            <a:br>
              <a:rPr lang="en" sz="1600"/>
            </a:br>
            <a:br>
              <a:rPr lang="en" sz="1600"/>
            </a:br>
            <a:r>
              <a:rPr lang="en" sz="1600"/>
              <a:t>All documents </a:t>
            </a:r>
            <a:r>
              <a:rPr lang="en" sz="1600"/>
              <a:t>mentioned</a:t>
            </a:r>
            <a:r>
              <a:rPr lang="en" sz="1600"/>
              <a:t> in this </a:t>
            </a:r>
            <a:r>
              <a:rPr lang="en" sz="1600"/>
              <a:t>presentation</a:t>
            </a:r>
            <a:r>
              <a:rPr lang="en" sz="1600"/>
              <a:t> are </a:t>
            </a:r>
            <a:r>
              <a:rPr lang="en" sz="1600"/>
              <a:t>available</a:t>
            </a:r>
            <a:r>
              <a:rPr lang="en" sz="1600"/>
              <a:t> to download from the school website under the LKS2 Class Pages tab, which can be found here:</a:t>
            </a:r>
            <a:endParaRPr sz="1600"/>
          </a:p>
          <a:p>
            <a:pPr indent="0" lvl="0" marL="0" rtl="0" algn="ctr">
              <a:spcBef>
                <a:spcPts val="0"/>
              </a:spcBef>
              <a:spcAft>
                <a:spcPts val="0"/>
              </a:spcAft>
              <a:buNone/>
            </a:pPr>
            <a:r>
              <a:rPr lang="en" sz="1600" u="sng">
                <a:solidFill>
                  <a:schemeClr val="hlink"/>
                </a:solidFill>
                <a:hlinkClick r:id="rId3"/>
              </a:rPr>
              <a:t>https://www.allsaintsprimaryschoolmaldon.co.uk/lks2-2/</a:t>
            </a:r>
            <a:endParaRPr sz="1600"/>
          </a:p>
          <a:p>
            <a:pPr indent="0" lvl="0" marL="0" rtl="0" algn="ctr">
              <a:spcBef>
                <a:spcPts val="0"/>
              </a:spcBef>
              <a:spcAft>
                <a:spcPts val="0"/>
              </a:spcAft>
              <a:buNone/>
            </a:pPr>
            <a:r>
              <a:t/>
            </a:r>
            <a:endParaRPr sz="1600"/>
          </a:p>
          <a:p>
            <a:pPr indent="0" lvl="0" marL="0" rtl="0" algn="ctr">
              <a:spcBef>
                <a:spcPts val="0"/>
              </a:spcBef>
              <a:spcAft>
                <a:spcPts val="0"/>
              </a:spcAft>
              <a:buNone/>
            </a:pPr>
            <a:r>
              <a:rPr lang="en" sz="1600"/>
              <a:t>We hope you enjoy the lessons and we would love to see any of your amazing work so please do email it to </a:t>
            </a:r>
            <a:r>
              <a:rPr lang="en" sz="1600" u="sng">
                <a:solidFill>
                  <a:schemeClr val="hlink"/>
                </a:solidFill>
                <a:hlinkClick r:id="rId4"/>
              </a:rPr>
              <a:t>year34@allsaintsprimaryschoolmaldon.co.uk</a:t>
            </a:r>
            <a:endParaRPr sz="1600"/>
          </a:p>
          <a:p>
            <a:pPr indent="0" lvl="0" marL="0" rtl="0" algn="ctr">
              <a:spcBef>
                <a:spcPts val="0"/>
              </a:spcBef>
              <a:spcAft>
                <a:spcPts val="0"/>
              </a:spcAft>
              <a:buNone/>
            </a:pPr>
            <a:r>
              <a:t/>
            </a:r>
            <a:endParaRPr/>
          </a:p>
          <a:p>
            <a:pPr indent="0" lvl="0" marL="0" rtl="0" algn="ctr">
              <a:spcBef>
                <a:spcPts val="0"/>
              </a:spcBef>
              <a:spcAft>
                <a:spcPts val="0"/>
              </a:spcAft>
              <a:buNone/>
            </a:pPr>
            <a:r>
              <a:rPr lang="en" sz="1600"/>
              <a:t>Take care and stay safe,</a:t>
            </a:r>
            <a:br>
              <a:rPr lang="en" sz="1600"/>
            </a:br>
            <a:br>
              <a:rPr lang="en" sz="1600"/>
            </a:br>
            <a:r>
              <a:rPr lang="en" sz="1600"/>
              <a:t>The Year 3/4 Team :-) </a:t>
            </a:r>
            <a:endParaRPr sz="1600"/>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4"/>
          <p:cNvSpPr txBox="1"/>
          <p:nvPr/>
        </p:nvSpPr>
        <p:spPr>
          <a:xfrm>
            <a:off x="5780325" y="3082975"/>
            <a:ext cx="4443300" cy="1477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u="sng">
                <a:solidFill>
                  <a:srgbClr val="1155CC"/>
                </a:solidFill>
                <a:latin typeface="Comic Sans MS"/>
                <a:ea typeface="Comic Sans MS"/>
                <a:cs typeface="Comic Sans MS"/>
                <a:sym typeface="Comic Sans MS"/>
                <a:hlinkClick r:id="rId3">
                  <a:extLst>
                    <a:ext uri="{A12FA001-AC4F-418D-AE19-62706E023703}">
                      <ahyp:hlinkClr val="tx"/>
                    </a:ext>
                  </a:extLst>
                </a:hlinkClick>
              </a:rPr>
              <a:t>https://www.dailymotion.com/video/x6l30zf</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u="sng">
                <a:solidFill>
                  <a:srgbClr val="1155CC"/>
                </a:solidFill>
                <a:latin typeface="Comic Sans MS"/>
                <a:ea typeface="Comic Sans MS"/>
                <a:cs typeface="Comic Sans MS"/>
                <a:sym typeface="Comic Sans MS"/>
                <a:hlinkClick r:id="rId4">
                  <a:extLst>
                    <a:ext uri="{A12FA001-AC4F-418D-AE19-62706E023703}">
                      <ahyp:hlinkClr val="tx"/>
                    </a:ext>
                  </a:extLst>
                </a:hlinkClick>
              </a:rPr>
              <a:t>https://www.dailymotion.com/video/x6l30u9</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u="sng">
                <a:solidFill>
                  <a:srgbClr val="1155CC"/>
                </a:solidFill>
                <a:latin typeface="Comic Sans MS"/>
                <a:ea typeface="Comic Sans MS"/>
                <a:cs typeface="Comic Sans MS"/>
                <a:sym typeface="Comic Sans MS"/>
                <a:hlinkClick r:id="rId5">
                  <a:extLst>
                    <a:ext uri="{A12FA001-AC4F-418D-AE19-62706E023703}">
                      <ahyp:hlinkClr val="tx"/>
                    </a:ext>
                  </a:extLst>
                </a:hlinkClick>
              </a:rPr>
              <a:t>https://www.dailymotion.com/video/x6l30y2</a:t>
            </a:r>
            <a:r>
              <a:rPr lang="en" sz="1200">
                <a:solidFill>
                  <a:schemeClr val="dk1"/>
                </a:solidFill>
                <a:latin typeface="Comic Sans MS"/>
                <a:ea typeface="Comic Sans MS"/>
                <a:cs typeface="Comic Sans MS"/>
                <a:sym typeface="Comic Sans MS"/>
              </a:rPr>
              <a:t> </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2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 sz="1200" u="sng">
                <a:solidFill>
                  <a:srgbClr val="1155CC"/>
                </a:solidFill>
                <a:latin typeface="Comic Sans MS"/>
                <a:ea typeface="Comic Sans MS"/>
                <a:cs typeface="Comic Sans MS"/>
                <a:sym typeface="Comic Sans MS"/>
                <a:hlinkClick r:id="rId6">
                  <a:extLst>
                    <a:ext uri="{A12FA001-AC4F-418D-AE19-62706E023703}">
                      <ahyp:hlinkClr val="tx"/>
                    </a:ext>
                  </a:extLst>
                </a:hlinkClick>
              </a:rPr>
              <a:t>https://www.dailymotion.com/video/x6my3d6</a:t>
            </a:r>
            <a:r>
              <a:rPr lang="en" sz="1200">
                <a:solidFill>
                  <a:schemeClr val="dk1"/>
                </a:solidFill>
                <a:latin typeface="Comic Sans MS"/>
                <a:ea typeface="Comic Sans MS"/>
                <a:cs typeface="Comic Sans MS"/>
                <a:sym typeface="Comic Sans MS"/>
              </a:rPr>
              <a:t> </a:t>
            </a:r>
            <a:endParaRPr sz="1600"/>
          </a:p>
        </p:txBody>
      </p:sp>
      <p:sp>
        <p:nvSpPr>
          <p:cNvPr id="60" name="Google Shape;60;p14"/>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ENGLISH LESSON 1 - </a:t>
            </a:r>
            <a:r>
              <a:rPr b="1" lang="en" sz="2500" u="sng"/>
              <a:t>WACKY RACES</a:t>
            </a:r>
            <a:endParaRPr b="1" sz="2500" u="sng"/>
          </a:p>
        </p:txBody>
      </p:sp>
      <p:pic>
        <p:nvPicPr>
          <p:cNvPr id="61" name="Google Shape;61;p14"/>
          <p:cNvPicPr preferRelativeResize="0"/>
          <p:nvPr/>
        </p:nvPicPr>
        <p:blipFill>
          <a:blip r:embed="rId7">
            <a:alphaModFix/>
          </a:blip>
          <a:stretch>
            <a:fillRect/>
          </a:stretch>
        </p:blipFill>
        <p:spPr>
          <a:xfrm>
            <a:off x="5845325" y="569400"/>
            <a:ext cx="3244299" cy="2433224"/>
          </a:xfrm>
          <a:prstGeom prst="rect">
            <a:avLst/>
          </a:prstGeom>
          <a:noFill/>
          <a:ln>
            <a:noFill/>
          </a:ln>
        </p:spPr>
      </p:pic>
      <p:sp>
        <p:nvSpPr>
          <p:cNvPr id="62" name="Google Shape;62;p14"/>
          <p:cNvSpPr txBox="1"/>
          <p:nvPr/>
        </p:nvSpPr>
        <p:spPr>
          <a:xfrm>
            <a:off x="148125" y="690575"/>
            <a:ext cx="5237700" cy="4710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300"/>
              <a:t>As you know we have recently been focusing on Wacky Races and have been looking at all of the different characters involved in the programme. You have </a:t>
            </a:r>
            <a:r>
              <a:rPr lang="en" sz="1300"/>
              <a:t>already</a:t>
            </a:r>
            <a:r>
              <a:rPr lang="en" sz="1300"/>
              <a:t> chosen 3 other characters to be in your race and the 4th will be your own car design!</a:t>
            </a:r>
            <a:endParaRPr sz="1300"/>
          </a:p>
          <a:p>
            <a:pPr indent="0" lvl="0" marL="0" rtl="0" algn="l">
              <a:spcBef>
                <a:spcPts val="0"/>
              </a:spcBef>
              <a:spcAft>
                <a:spcPts val="0"/>
              </a:spcAft>
              <a:buNone/>
            </a:pPr>
            <a:r>
              <a:t/>
            </a:r>
            <a:endParaRPr sz="1300"/>
          </a:p>
          <a:p>
            <a:pPr indent="0" lvl="0" marL="0" rtl="0" algn="l">
              <a:spcBef>
                <a:spcPts val="0"/>
              </a:spcBef>
              <a:spcAft>
                <a:spcPts val="0"/>
              </a:spcAft>
              <a:buNone/>
            </a:pPr>
            <a:r>
              <a:rPr b="1" lang="en" sz="1300"/>
              <a:t>What you will need to do today will be a final design of your own car and character.</a:t>
            </a:r>
            <a:endParaRPr b="1" sz="1300"/>
          </a:p>
          <a:p>
            <a:pPr indent="0" lvl="0" marL="0" rtl="0" algn="l">
              <a:spcBef>
                <a:spcPts val="0"/>
              </a:spcBef>
              <a:spcAft>
                <a:spcPts val="0"/>
              </a:spcAft>
              <a:buNone/>
            </a:pPr>
            <a:r>
              <a:t/>
            </a:r>
            <a:endParaRPr b="1" sz="1300"/>
          </a:p>
          <a:p>
            <a:pPr indent="0" lvl="0" marL="0" rtl="0" algn="l">
              <a:spcBef>
                <a:spcPts val="0"/>
              </a:spcBef>
              <a:spcAft>
                <a:spcPts val="0"/>
              </a:spcAft>
              <a:buNone/>
            </a:pPr>
            <a:r>
              <a:rPr b="1" lang="en" sz="1300"/>
              <a:t>Remember to think about trying to fit it in with the a Wacky Racer theme. </a:t>
            </a:r>
            <a:endParaRPr b="1" sz="1300"/>
          </a:p>
          <a:p>
            <a:pPr indent="0" lvl="0" marL="0" rtl="0" algn="l">
              <a:spcBef>
                <a:spcPts val="0"/>
              </a:spcBef>
              <a:spcAft>
                <a:spcPts val="0"/>
              </a:spcAft>
              <a:buNone/>
            </a:pPr>
            <a:r>
              <a:rPr lang="en" sz="1300"/>
              <a:t>What theme could your car have?</a:t>
            </a:r>
            <a:endParaRPr sz="1300"/>
          </a:p>
          <a:p>
            <a:pPr indent="0" lvl="0" marL="0" rtl="0" algn="l">
              <a:spcBef>
                <a:spcPts val="0"/>
              </a:spcBef>
              <a:spcAft>
                <a:spcPts val="0"/>
              </a:spcAft>
              <a:buNone/>
            </a:pPr>
            <a:r>
              <a:rPr i="1" lang="en" sz="1300"/>
              <a:t>Any sport, animal, space, knights and castles, ancient egyptians, </a:t>
            </a:r>
            <a:r>
              <a:rPr i="1" lang="en" sz="1300"/>
              <a:t>romans</a:t>
            </a:r>
            <a:r>
              <a:rPr i="1" lang="en" sz="1300"/>
              <a:t>, vikings, nature, futuristic</a:t>
            </a:r>
            <a:endParaRPr i="1" sz="1300"/>
          </a:p>
          <a:p>
            <a:pPr indent="0" lvl="0" marL="0" rtl="0" algn="l">
              <a:spcBef>
                <a:spcPts val="0"/>
              </a:spcBef>
              <a:spcAft>
                <a:spcPts val="0"/>
              </a:spcAft>
              <a:buNone/>
            </a:pPr>
            <a:r>
              <a:t/>
            </a:r>
            <a:endParaRPr i="1" sz="1300"/>
          </a:p>
          <a:p>
            <a:pPr indent="0" lvl="0" marL="0" rtl="0" algn="l">
              <a:spcBef>
                <a:spcPts val="0"/>
              </a:spcBef>
              <a:spcAft>
                <a:spcPts val="0"/>
              </a:spcAft>
              <a:buNone/>
            </a:pPr>
            <a:r>
              <a:rPr b="1" lang="en" sz="1300"/>
              <a:t>Your character will be you but </a:t>
            </a:r>
            <a:r>
              <a:rPr b="1" lang="en" sz="1300"/>
              <a:t>obviously</a:t>
            </a:r>
            <a:r>
              <a:rPr b="1" lang="en" sz="1300"/>
              <a:t> you will need to fit in with the other Wacky Racers.</a:t>
            </a:r>
            <a:br>
              <a:rPr lang="en" sz="1300"/>
            </a:br>
            <a:r>
              <a:rPr lang="en" sz="1300"/>
              <a:t>What type of racer will your character be?</a:t>
            </a:r>
            <a:endParaRPr sz="1300"/>
          </a:p>
          <a:p>
            <a:pPr indent="0" lvl="0" marL="0" rtl="0" algn="l">
              <a:spcBef>
                <a:spcPts val="0"/>
              </a:spcBef>
              <a:spcAft>
                <a:spcPts val="0"/>
              </a:spcAft>
              <a:buNone/>
            </a:pPr>
            <a:r>
              <a:rPr i="1" lang="en" sz="1300"/>
              <a:t>Someone who </a:t>
            </a:r>
            <a:r>
              <a:rPr i="1" lang="en" sz="1300"/>
              <a:t>tries</a:t>
            </a:r>
            <a:r>
              <a:rPr i="1" lang="en" sz="1300"/>
              <a:t> to sabotage the race? Someone who uses special </a:t>
            </a:r>
            <a:r>
              <a:rPr i="1" lang="en" sz="1300"/>
              <a:t>abilities</a:t>
            </a:r>
            <a:r>
              <a:rPr i="1" lang="en" sz="1300"/>
              <a:t> on other racers? Someone who does not </a:t>
            </a:r>
            <a:r>
              <a:rPr i="1" lang="en" sz="1300"/>
              <a:t>interfere</a:t>
            </a:r>
            <a:r>
              <a:rPr i="1" lang="en" sz="1300"/>
              <a:t> with anyone else.</a:t>
            </a:r>
            <a:endParaRPr i="1" sz="1300"/>
          </a:p>
          <a:p>
            <a:pPr indent="0" lvl="0" marL="0" rtl="0" algn="l">
              <a:spcBef>
                <a:spcPts val="0"/>
              </a:spcBef>
              <a:spcAft>
                <a:spcPts val="0"/>
              </a:spcAft>
              <a:buNone/>
            </a:pPr>
            <a:r>
              <a:t/>
            </a:r>
            <a:endParaRPr i="1" sz="1700"/>
          </a:p>
          <a:p>
            <a:pPr indent="0" lvl="0" marL="0" rtl="0" algn="l">
              <a:spcBef>
                <a:spcPts val="0"/>
              </a:spcBef>
              <a:spcAft>
                <a:spcPts val="0"/>
              </a:spcAft>
              <a:buNone/>
            </a:pPr>
            <a:r>
              <a:t/>
            </a:r>
            <a:endParaRPr i="1" sz="1700"/>
          </a:p>
        </p:txBody>
      </p:sp>
      <p:sp>
        <p:nvSpPr>
          <p:cNvPr id="63" name="Google Shape;63;p14"/>
          <p:cNvSpPr txBox="1"/>
          <p:nvPr/>
        </p:nvSpPr>
        <p:spPr>
          <a:xfrm>
            <a:off x="5803275" y="4398650"/>
            <a:ext cx="32442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i="1" lang="en"/>
              <a:t>Watch these links to remind yourself of the different characters and their </a:t>
            </a:r>
            <a:r>
              <a:rPr b="1" i="1" lang="en"/>
              <a:t>personalities.</a:t>
            </a:r>
            <a:endParaRPr b="1" i="1"/>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pic>
        <p:nvPicPr>
          <p:cNvPr id="68" name="Google Shape;68;p15"/>
          <p:cNvPicPr preferRelativeResize="0"/>
          <p:nvPr/>
        </p:nvPicPr>
        <p:blipFill rotWithShape="1">
          <a:blip r:embed="rId3">
            <a:alphaModFix/>
          </a:blip>
          <a:srcRect b="9374" l="34055" r="40912" t="28292"/>
          <a:stretch/>
        </p:blipFill>
        <p:spPr>
          <a:xfrm>
            <a:off x="2735037" y="0"/>
            <a:ext cx="3673915" cy="5143500"/>
          </a:xfrm>
          <a:prstGeom prst="rect">
            <a:avLst/>
          </a:prstGeom>
          <a:noFill/>
          <a:ln>
            <a:noFill/>
          </a:ln>
        </p:spPr>
      </p:pic>
      <p:sp>
        <p:nvSpPr>
          <p:cNvPr id="69" name="Google Shape;69;p15"/>
          <p:cNvSpPr txBox="1"/>
          <p:nvPr/>
        </p:nvSpPr>
        <p:spPr>
          <a:xfrm>
            <a:off x="6561350" y="3180700"/>
            <a:ext cx="2735100" cy="1954800"/>
          </a:xfrm>
          <a:prstGeom prst="rect">
            <a:avLst/>
          </a:prstGeom>
          <a:noFill/>
          <a:ln cap="flat" cmpd="sng" w="9525">
            <a:solidFill>
              <a:schemeClr val="lt1"/>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b="1" i="1" lang="en" sz="2300">
                <a:solidFill>
                  <a:srgbClr val="FF0000"/>
                </a:solidFill>
              </a:rPr>
              <a:t>THIS DOCUMENT CAN BE DOWNLOADED FROM THE WEBSITE!</a:t>
            </a:r>
            <a:endParaRPr b="1" i="1" sz="2300">
              <a:solidFill>
                <a:srgbClr val="FF0000"/>
              </a:solidFill>
            </a:endParaRPr>
          </a:p>
        </p:txBody>
      </p:sp>
      <p:sp>
        <p:nvSpPr>
          <p:cNvPr id="70" name="Google Shape;70;p15"/>
          <p:cNvSpPr txBox="1"/>
          <p:nvPr/>
        </p:nvSpPr>
        <p:spPr>
          <a:xfrm>
            <a:off x="0" y="143525"/>
            <a:ext cx="3083400" cy="769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i="1" lang="en" sz="1900" u="sng"/>
              <a:t>Use this sheet to present your final design.</a:t>
            </a:r>
            <a:endParaRPr b="1" i="1" sz="1900" u="sng"/>
          </a:p>
        </p:txBody>
      </p:sp>
      <p:cxnSp>
        <p:nvCxnSpPr>
          <p:cNvPr id="71" name="Google Shape;71;p15"/>
          <p:cNvCxnSpPr/>
          <p:nvPr/>
        </p:nvCxnSpPr>
        <p:spPr>
          <a:xfrm flipH="1" rot="10800000">
            <a:off x="2585225" y="1050175"/>
            <a:ext cx="538800" cy="255900"/>
          </a:xfrm>
          <a:prstGeom prst="straightConnector1">
            <a:avLst/>
          </a:prstGeom>
          <a:noFill/>
          <a:ln cap="flat" cmpd="sng" w="38100">
            <a:solidFill>
              <a:schemeClr val="dk2"/>
            </a:solidFill>
            <a:prstDash val="solid"/>
            <a:round/>
            <a:headEnd len="med" w="med" type="none"/>
            <a:tailEnd len="med" w="med" type="triangle"/>
          </a:ln>
        </p:spPr>
      </p:cxnSp>
      <p:sp>
        <p:nvSpPr>
          <p:cNvPr id="72" name="Google Shape;72;p15"/>
          <p:cNvSpPr txBox="1"/>
          <p:nvPr/>
        </p:nvSpPr>
        <p:spPr>
          <a:xfrm>
            <a:off x="0" y="956000"/>
            <a:ext cx="2800500" cy="10467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i="1" lang="en"/>
              <a:t>This will be your name followed by an adjective beginning with the same letter. E.g. Peter Perfect.</a:t>
            </a:r>
            <a:endParaRPr i="1"/>
          </a:p>
        </p:txBody>
      </p:sp>
      <p:cxnSp>
        <p:nvCxnSpPr>
          <p:cNvPr id="73" name="Google Shape;73;p15"/>
          <p:cNvCxnSpPr/>
          <p:nvPr/>
        </p:nvCxnSpPr>
        <p:spPr>
          <a:xfrm flipH="1" rot="10800000">
            <a:off x="2585225" y="1913900"/>
            <a:ext cx="672300" cy="294300"/>
          </a:xfrm>
          <a:prstGeom prst="straightConnector1">
            <a:avLst/>
          </a:prstGeom>
          <a:noFill/>
          <a:ln cap="flat" cmpd="sng" w="38100">
            <a:solidFill>
              <a:schemeClr val="dk2"/>
            </a:solidFill>
            <a:prstDash val="solid"/>
            <a:round/>
            <a:headEnd len="med" w="med" type="none"/>
            <a:tailEnd len="med" w="med" type="triangle"/>
          </a:ln>
        </p:spPr>
      </p:cxnSp>
      <p:sp>
        <p:nvSpPr>
          <p:cNvPr id="74" name="Google Shape;74;p15"/>
          <p:cNvSpPr txBox="1"/>
          <p:nvPr/>
        </p:nvSpPr>
        <p:spPr>
          <a:xfrm>
            <a:off x="-18725" y="2124600"/>
            <a:ext cx="2800500" cy="6156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i="1" lang="en"/>
              <a:t>This is where you will talk about what type of racer you will be.</a:t>
            </a:r>
            <a:endParaRPr i="1"/>
          </a:p>
        </p:txBody>
      </p:sp>
      <p:cxnSp>
        <p:nvCxnSpPr>
          <p:cNvPr id="75" name="Google Shape;75;p15"/>
          <p:cNvCxnSpPr/>
          <p:nvPr/>
        </p:nvCxnSpPr>
        <p:spPr>
          <a:xfrm rot="10800000">
            <a:off x="6153350" y="1898400"/>
            <a:ext cx="589200" cy="454800"/>
          </a:xfrm>
          <a:prstGeom prst="straightConnector1">
            <a:avLst/>
          </a:prstGeom>
          <a:noFill/>
          <a:ln cap="flat" cmpd="sng" w="38100">
            <a:solidFill>
              <a:schemeClr val="dk2"/>
            </a:solidFill>
            <a:prstDash val="solid"/>
            <a:round/>
            <a:headEnd len="med" w="med" type="none"/>
            <a:tailEnd len="med" w="med" type="triangle"/>
          </a:ln>
        </p:spPr>
      </p:cxnSp>
      <p:sp>
        <p:nvSpPr>
          <p:cNvPr id="76" name="Google Shape;76;p15"/>
          <p:cNvSpPr txBox="1"/>
          <p:nvPr/>
        </p:nvSpPr>
        <p:spPr>
          <a:xfrm>
            <a:off x="6486400" y="2275550"/>
            <a:ext cx="2628900" cy="8313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i="1" lang="en"/>
              <a:t>A simple </a:t>
            </a:r>
            <a:r>
              <a:rPr i="1" lang="en"/>
              <a:t>drawing, this is not an art lesson, but make sure it is not a rushed scribble.</a:t>
            </a:r>
            <a:endParaRPr i="1"/>
          </a:p>
        </p:txBody>
      </p:sp>
      <p:cxnSp>
        <p:nvCxnSpPr>
          <p:cNvPr id="77" name="Google Shape;77;p15"/>
          <p:cNvCxnSpPr/>
          <p:nvPr/>
        </p:nvCxnSpPr>
        <p:spPr>
          <a:xfrm flipH="1">
            <a:off x="5888700" y="3033825"/>
            <a:ext cx="888900" cy="727200"/>
          </a:xfrm>
          <a:prstGeom prst="straightConnector1">
            <a:avLst/>
          </a:prstGeom>
          <a:noFill/>
          <a:ln cap="flat" cmpd="sng" w="38100">
            <a:solidFill>
              <a:schemeClr val="dk2"/>
            </a:solidFill>
            <a:prstDash val="solid"/>
            <a:round/>
            <a:headEnd len="med" w="med" type="none"/>
            <a:tailEnd len="med" w="med" type="triangle"/>
          </a:ln>
        </p:spPr>
      </p:cxnSp>
      <p:cxnSp>
        <p:nvCxnSpPr>
          <p:cNvPr id="78" name="Google Shape;78;p15"/>
          <p:cNvCxnSpPr/>
          <p:nvPr/>
        </p:nvCxnSpPr>
        <p:spPr>
          <a:xfrm flipH="1" rot="10800000">
            <a:off x="2564913" y="4030150"/>
            <a:ext cx="538800" cy="255900"/>
          </a:xfrm>
          <a:prstGeom prst="straightConnector1">
            <a:avLst/>
          </a:prstGeom>
          <a:noFill/>
          <a:ln cap="flat" cmpd="sng" w="38100">
            <a:solidFill>
              <a:schemeClr val="dk2"/>
            </a:solidFill>
            <a:prstDash val="solid"/>
            <a:round/>
            <a:headEnd len="med" w="med" type="none"/>
            <a:tailEnd len="med" w="med" type="triangle"/>
          </a:ln>
        </p:spPr>
      </p:cxnSp>
      <p:sp>
        <p:nvSpPr>
          <p:cNvPr id="79" name="Google Shape;79;p15"/>
          <p:cNvSpPr txBox="1"/>
          <p:nvPr/>
        </p:nvSpPr>
        <p:spPr>
          <a:xfrm>
            <a:off x="55888" y="2869175"/>
            <a:ext cx="2800500" cy="2339700"/>
          </a:xfrm>
          <a:prstGeom prst="rect">
            <a:avLst/>
          </a:prstGeom>
          <a:noFill/>
          <a:ln cap="flat" cmpd="sng" w="9525">
            <a:solidFill>
              <a:srgbClr val="000000"/>
            </a:solidFill>
            <a:prstDash val="solid"/>
            <a:round/>
            <a:headEnd len="sm" w="sm" type="none"/>
            <a:tailEnd len="sm" w="sm" type="none"/>
          </a:ln>
        </p:spPr>
        <p:txBody>
          <a:bodyPr anchorCtr="0" anchor="t" bIns="91425" lIns="91425" spcFirstLastPara="1" rIns="91425" wrap="square" tIns="91425">
            <a:spAutoFit/>
          </a:bodyPr>
          <a:lstStyle/>
          <a:p>
            <a:pPr indent="0" lvl="0" marL="0" rtl="0" algn="l">
              <a:spcBef>
                <a:spcPts val="0"/>
              </a:spcBef>
              <a:spcAft>
                <a:spcPts val="0"/>
              </a:spcAft>
              <a:buNone/>
            </a:pPr>
            <a:r>
              <a:rPr i="1" lang="en"/>
              <a:t>In this section you need to think about what </a:t>
            </a:r>
            <a:r>
              <a:rPr i="1" lang="en"/>
              <a:t>abilities your car will have. E.g. Professor Pat Pending’s car can turn into anything. </a:t>
            </a:r>
            <a:endParaRPr i="1"/>
          </a:p>
          <a:p>
            <a:pPr indent="0" lvl="0" marL="0" rtl="0" algn="l">
              <a:spcBef>
                <a:spcPts val="0"/>
              </a:spcBef>
              <a:spcAft>
                <a:spcPts val="0"/>
              </a:spcAft>
              <a:buNone/>
            </a:pPr>
            <a:r>
              <a:rPr i="1" lang="en"/>
              <a:t>The Creepy Coupe has powers linked to a haunted house.</a:t>
            </a:r>
            <a:endParaRPr i="1"/>
          </a:p>
          <a:p>
            <a:pPr indent="0" lvl="0" marL="0" rtl="0" algn="l">
              <a:spcBef>
                <a:spcPts val="0"/>
              </a:spcBef>
              <a:spcAft>
                <a:spcPts val="0"/>
              </a:spcAft>
              <a:buNone/>
            </a:pPr>
            <a:r>
              <a:t/>
            </a:r>
            <a:endParaRPr i="1"/>
          </a:p>
          <a:p>
            <a:pPr indent="0" lvl="0" marL="0" rtl="0" algn="l">
              <a:spcBef>
                <a:spcPts val="0"/>
              </a:spcBef>
              <a:spcAft>
                <a:spcPts val="0"/>
              </a:spcAft>
              <a:buNone/>
            </a:pPr>
            <a:r>
              <a:rPr i="1" lang="en"/>
              <a:t>LINK THE SPECIAL FEATURES TO YOUR THEME!</a:t>
            </a:r>
            <a:endParaRPr i="1"/>
          </a:p>
        </p:txBody>
      </p:sp>
      <p:pic>
        <p:nvPicPr>
          <p:cNvPr id="80" name="Google Shape;80;p15"/>
          <p:cNvPicPr preferRelativeResize="0"/>
          <p:nvPr/>
        </p:nvPicPr>
        <p:blipFill>
          <a:blip r:embed="rId4">
            <a:alphaModFix/>
          </a:blip>
          <a:stretch>
            <a:fillRect/>
          </a:stretch>
        </p:blipFill>
        <p:spPr>
          <a:xfrm>
            <a:off x="6328175" y="228600"/>
            <a:ext cx="2735101" cy="181304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6"/>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MATHS LESSON</a:t>
            </a:r>
            <a:r>
              <a:rPr b="1" lang="en" sz="2500" u="sng"/>
              <a:t> - AREA &amp; PERIMETER</a:t>
            </a:r>
            <a:endParaRPr b="1" sz="2500" u="sng"/>
          </a:p>
        </p:txBody>
      </p:sp>
      <p:sp>
        <p:nvSpPr>
          <p:cNvPr id="86" name="Google Shape;86;p16"/>
          <p:cNvSpPr txBox="1"/>
          <p:nvPr/>
        </p:nvSpPr>
        <p:spPr>
          <a:xfrm>
            <a:off x="0" y="525900"/>
            <a:ext cx="5978700" cy="46353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 sz="1300">
                <a:solidFill>
                  <a:schemeClr val="dk1"/>
                </a:solidFill>
              </a:rPr>
              <a:t>Your Maths task today is to draw a ‘Perimeter Person’. </a:t>
            </a:r>
            <a:endParaRPr sz="1300">
              <a:solidFill>
                <a:schemeClr val="dk1"/>
              </a:solidFill>
            </a:endParaRPr>
          </a:p>
          <a:p>
            <a:pPr indent="0" lvl="0" marL="0" rtl="0" algn="ctr">
              <a:lnSpc>
                <a:spcPct val="115000"/>
              </a:lnSpc>
              <a:spcBef>
                <a:spcPts val="0"/>
              </a:spcBef>
              <a:spcAft>
                <a:spcPts val="0"/>
              </a:spcAft>
              <a:buNone/>
            </a:pPr>
            <a:r>
              <a:t/>
            </a:r>
            <a:endParaRPr sz="1200">
              <a:solidFill>
                <a:schemeClr val="dk1"/>
              </a:solidFill>
            </a:endParaRPr>
          </a:p>
          <a:p>
            <a:pPr indent="0" lvl="0" marL="0" rtl="0" algn="l">
              <a:lnSpc>
                <a:spcPct val="115000"/>
              </a:lnSpc>
              <a:spcBef>
                <a:spcPts val="0"/>
              </a:spcBef>
              <a:spcAft>
                <a:spcPts val="0"/>
              </a:spcAft>
              <a:buNone/>
            </a:pPr>
            <a:r>
              <a:rPr lang="en" sz="1200">
                <a:solidFill>
                  <a:schemeClr val="dk1"/>
                </a:solidFill>
              </a:rPr>
              <a:t>Using graph paper (or if you don't have any make your own) draw a picture of yourself in squares like the image shown below. Then once you have completed that figure out both the area and perimeter of your person. </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lnSpc>
                <a:spcPct val="115000"/>
              </a:lnSpc>
              <a:spcBef>
                <a:spcPts val="0"/>
              </a:spcBef>
              <a:spcAft>
                <a:spcPts val="0"/>
              </a:spcAft>
              <a:buNone/>
            </a:pPr>
            <a:r>
              <a:rPr lang="en" sz="1200">
                <a:solidFill>
                  <a:schemeClr val="dk1"/>
                </a:solidFill>
              </a:rPr>
              <a:t>The </a:t>
            </a:r>
            <a:r>
              <a:rPr b="1" lang="en" sz="1200">
                <a:solidFill>
                  <a:schemeClr val="dk1"/>
                </a:solidFill>
              </a:rPr>
              <a:t>area</a:t>
            </a:r>
            <a:r>
              <a:rPr lang="en" sz="1200">
                <a:solidFill>
                  <a:schemeClr val="dk1"/>
                </a:solidFill>
              </a:rPr>
              <a:t> is the space inside the shape = Count the squares</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lnSpc>
                <a:spcPct val="115000"/>
              </a:lnSpc>
              <a:spcBef>
                <a:spcPts val="0"/>
              </a:spcBef>
              <a:spcAft>
                <a:spcPts val="0"/>
              </a:spcAft>
              <a:buNone/>
            </a:pPr>
            <a:r>
              <a:rPr lang="en" sz="1200">
                <a:solidFill>
                  <a:schemeClr val="dk1"/>
                </a:solidFill>
              </a:rPr>
              <a:t>The </a:t>
            </a:r>
            <a:r>
              <a:rPr b="1" lang="en" sz="1200">
                <a:solidFill>
                  <a:schemeClr val="dk1"/>
                </a:solidFill>
              </a:rPr>
              <a:t>perimeter</a:t>
            </a:r>
            <a:r>
              <a:rPr lang="en" sz="1200">
                <a:solidFill>
                  <a:schemeClr val="dk1"/>
                </a:solidFill>
              </a:rPr>
              <a:t> is the distance around the outside of the shape = Count the squares around the outside</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lnSpc>
                <a:spcPct val="115000"/>
              </a:lnSpc>
              <a:spcBef>
                <a:spcPts val="0"/>
              </a:spcBef>
              <a:spcAft>
                <a:spcPts val="0"/>
              </a:spcAft>
              <a:buNone/>
            </a:pPr>
            <a:r>
              <a:rPr lang="en" sz="1200">
                <a:solidFill>
                  <a:schemeClr val="dk1"/>
                </a:solidFill>
              </a:rPr>
              <a:t>Use the example shown to help you. </a:t>
            </a:r>
            <a:br>
              <a:rPr lang="en" sz="1200">
                <a:solidFill>
                  <a:schemeClr val="dk1"/>
                </a:solidFill>
              </a:rPr>
            </a:br>
            <a:r>
              <a:rPr b="1" lang="en" sz="1200">
                <a:solidFill>
                  <a:schemeClr val="dk1"/>
                </a:solidFill>
              </a:rPr>
              <a:t>DOWNLOAD SQUARE PAPER FROM THE SCHOOL WEBSITE</a:t>
            </a:r>
            <a:r>
              <a:rPr lang="en" sz="1200">
                <a:solidFill>
                  <a:schemeClr val="dk1"/>
                </a:solidFill>
              </a:rPr>
              <a:t> or </a:t>
            </a:r>
            <a:r>
              <a:rPr lang="en" sz="1200" u="sng">
                <a:solidFill>
                  <a:schemeClr val="hlink"/>
                </a:solidFill>
                <a:hlinkClick r:id="rId3"/>
              </a:rPr>
              <a:t>HERE</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lnSpc>
                <a:spcPct val="115000"/>
              </a:lnSpc>
              <a:spcBef>
                <a:spcPts val="0"/>
              </a:spcBef>
              <a:spcAft>
                <a:spcPts val="0"/>
              </a:spcAft>
              <a:buNone/>
            </a:pPr>
            <a:r>
              <a:rPr b="1" lang="en" sz="1200" u="sng">
                <a:solidFill>
                  <a:schemeClr val="dk1"/>
                </a:solidFill>
              </a:rPr>
              <a:t>CHALLENGE!</a:t>
            </a:r>
            <a:endParaRPr b="1" sz="1200" u="sng">
              <a:solidFill>
                <a:schemeClr val="dk1"/>
              </a:solidFill>
            </a:endParaRPr>
          </a:p>
          <a:p>
            <a:pPr indent="0" lvl="0" marL="0" rtl="0" algn="l">
              <a:lnSpc>
                <a:spcPct val="115000"/>
              </a:lnSpc>
              <a:spcBef>
                <a:spcPts val="0"/>
              </a:spcBef>
              <a:spcAft>
                <a:spcPts val="0"/>
              </a:spcAft>
              <a:buNone/>
            </a:pPr>
            <a:r>
              <a:rPr lang="en" sz="1200">
                <a:solidFill>
                  <a:schemeClr val="dk1"/>
                </a:solidFill>
              </a:rPr>
              <a:t>Can you use half squares within your ‘Perimeter Person’?</a:t>
            </a:r>
            <a:endParaRPr sz="1200">
              <a:solidFill>
                <a:schemeClr val="dk1"/>
              </a:solidFill>
            </a:endParaRPr>
          </a:p>
          <a:p>
            <a:pPr indent="0" lvl="0" marL="0" rtl="0" algn="l">
              <a:lnSpc>
                <a:spcPct val="115000"/>
              </a:lnSpc>
              <a:spcBef>
                <a:spcPts val="0"/>
              </a:spcBef>
              <a:spcAft>
                <a:spcPts val="0"/>
              </a:spcAft>
              <a:buNone/>
            </a:pPr>
            <a:r>
              <a:rPr lang="en" sz="1200">
                <a:solidFill>
                  <a:schemeClr val="dk1"/>
                </a:solidFill>
              </a:rPr>
              <a:t>Then, colour in your person, then can you count the area of each of the individual colours?</a:t>
            </a:r>
            <a:endParaRPr sz="1200">
              <a:solidFill>
                <a:schemeClr val="dk1"/>
              </a:solidFill>
            </a:endParaRPr>
          </a:p>
          <a:p>
            <a:pPr indent="0" lvl="0" marL="0" rtl="0" algn="l">
              <a:lnSpc>
                <a:spcPct val="115000"/>
              </a:lnSpc>
              <a:spcBef>
                <a:spcPts val="0"/>
              </a:spcBef>
              <a:spcAft>
                <a:spcPts val="0"/>
              </a:spcAft>
              <a:buNone/>
            </a:pPr>
            <a:r>
              <a:rPr lang="en" sz="1200">
                <a:solidFill>
                  <a:schemeClr val="dk1"/>
                </a:solidFill>
              </a:rPr>
              <a:t>For example in the example shown,</a:t>
            </a:r>
            <a:endParaRPr sz="1200">
              <a:solidFill>
                <a:schemeClr val="dk1"/>
              </a:solidFill>
            </a:endParaRPr>
          </a:p>
          <a:p>
            <a:pPr indent="0" lvl="0" marL="0" rtl="0" algn="l">
              <a:lnSpc>
                <a:spcPct val="115000"/>
              </a:lnSpc>
              <a:spcBef>
                <a:spcPts val="0"/>
              </a:spcBef>
              <a:spcAft>
                <a:spcPts val="0"/>
              </a:spcAft>
              <a:buNone/>
            </a:pPr>
            <a:r>
              <a:rPr lang="en" sz="1200">
                <a:solidFill>
                  <a:schemeClr val="dk1"/>
                </a:solidFill>
              </a:rPr>
              <a:t>Green = 25 square units</a:t>
            </a:r>
            <a:endParaRPr sz="1200">
              <a:solidFill>
                <a:schemeClr val="dk1"/>
              </a:solidFill>
            </a:endParaRPr>
          </a:p>
          <a:p>
            <a:pPr indent="0" lvl="0" marL="0" rtl="0" algn="l">
              <a:lnSpc>
                <a:spcPct val="115000"/>
              </a:lnSpc>
              <a:spcBef>
                <a:spcPts val="0"/>
              </a:spcBef>
              <a:spcAft>
                <a:spcPts val="0"/>
              </a:spcAft>
              <a:buNone/>
            </a:pPr>
            <a:r>
              <a:rPr lang="en" sz="1200">
                <a:solidFill>
                  <a:schemeClr val="dk1"/>
                </a:solidFill>
              </a:rPr>
              <a:t>Blue = 9 square units</a:t>
            </a:r>
            <a:endParaRPr sz="1200">
              <a:solidFill>
                <a:schemeClr val="dk1"/>
              </a:solidFill>
            </a:endParaRPr>
          </a:p>
        </p:txBody>
      </p:sp>
      <p:pic>
        <p:nvPicPr>
          <p:cNvPr id="87" name="Google Shape;87;p16"/>
          <p:cNvPicPr preferRelativeResize="0"/>
          <p:nvPr/>
        </p:nvPicPr>
        <p:blipFill>
          <a:blip r:embed="rId4">
            <a:alphaModFix/>
          </a:blip>
          <a:stretch>
            <a:fillRect/>
          </a:stretch>
        </p:blipFill>
        <p:spPr>
          <a:xfrm>
            <a:off x="5871950" y="849976"/>
            <a:ext cx="3181850" cy="417242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7"/>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ENGLISH LESSON 2 - GRAMMAR LESSON</a:t>
            </a:r>
            <a:endParaRPr b="1" sz="2500" u="sng"/>
          </a:p>
        </p:txBody>
      </p:sp>
      <p:sp>
        <p:nvSpPr>
          <p:cNvPr id="93" name="Google Shape;93;p17"/>
          <p:cNvSpPr txBox="1"/>
          <p:nvPr/>
        </p:nvSpPr>
        <p:spPr>
          <a:xfrm>
            <a:off x="148125" y="752100"/>
            <a:ext cx="4374600" cy="363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1200">
                <a:solidFill>
                  <a:schemeClr val="dk1"/>
                </a:solidFill>
              </a:rPr>
              <a:t>For your Grammar lesson today we would like you to complete this lesson from the Oak Academy website. </a:t>
            </a:r>
            <a:endParaRPr sz="1200">
              <a:solidFill>
                <a:schemeClr val="dk1"/>
              </a:solidFill>
            </a:endParaRPr>
          </a:p>
          <a:p>
            <a:pPr indent="0" lvl="0" marL="0" rtl="0" algn="l">
              <a:spcBef>
                <a:spcPts val="0"/>
              </a:spcBef>
              <a:spcAft>
                <a:spcPts val="0"/>
              </a:spcAft>
              <a:buNone/>
            </a:pPr>
            <a:r>
              <a:t/>
            </a:r>
            <a:endParaRPr sz="1200">
              <a:solidFill>
                <a:schemeClr val="dk1"/>
              </a:solidFill>
            </a:endParaRPr>
          </a:p>
          <a:p>
            <a:pPr indent="0" lvl="0" marL="0" rtl="0" algn="l">
              <a:lnSpc>
                <a:spcPct val="128571"/>
              </a:lnSpc>
              <a:spcBef>
                <a:spcPts val="0"/>
              </a:spcBef>
              <a:spcAft>
                <a:spcPts val="0"/>
              </a:spcAft>
              <a:buClr>
                <a:schemeClr val="dk1"/>
              </a:buClr>
              <a:buSzPts val="1100"/>
              <a:buFont typeface="Arial"/>
              <a:buNone/>
            </a:pPr>
            <a:r>
              <a:rPr b="1" lang="en" sz="1200" u="sng">
                <a:solidFill>
                  <a:schemeClr val="dk1"/>
                </a:solidFill>
                <a:highlight>
                  <a:srgbClr val="FFFFFF"/>
                </a:highlight>
              </a:rPr>
              <a:t>To explore prepositions:</a:t>
            </a:r>
            <a:endParaRPr b="1" sz="1200" u="sng">
              <a:solidFill>
                <a:schemeClr val="dk1"/>
              </a:solidFill>
              <a:highlight>
                <a:srgbClr val="FFFFFF"/>
              </a:highlight>
            </a:endParaRPr>
          </a:p>
          <a:p>
            <a:pPr indent="0" lvl="0" marL="0" rtl="0" algn="l">
              <a:lnSpc>
                <a:spcPct val="133333"/>
              </a:lnSpc>
              <a:spcBef>
                <a:spcPts val="0"/>
              </a:spcBef>
              <a:spcAft>
                <a:spcPts val="0"/>
              </a:spcAft>
              <a:buClr>
                <a:schemeClr val="dk1"/>
              </a:buClr>
              <a:buSzPts val="1100"/>
              <a:buFont typeface="Arial"/>
              <a:buNone/>
            </a:pPr>
            <a:r>
              <a:rPr lang="en" sz="1200">
                <a:solidFill>
                  <a:schemeClr val="dk1"/>
                </a:solidFill>
                <a:highlight>
                  <a:srgbClr val="FFFFFF"/>
                </a:highlight>
              </a:rPr>
              <a:t>In this lesson, children will explore prepositions of place and time. First, they will look at some pictures of a koala, describe what its position is, and complete a short task filling in the missing prepositions of place. Then, children will identify when we use the prepositions 'at' 'in' and 'on' in relation to time and see if they can spot a rule. Finally, children will fill in the missing prepositions of time in some sentences.</a:t>
            </a:r>
            <a:endParaRPr sz="1200">
              <a:solidFill>
                <a:schemeClr val="dk1"/>
              </a:solidFill>
              <a:highlight>
                <a:srgbClr val="FFFFFF"/>
              </a:highlight>
            </a:endParaRPr>
          </a:p>
          <a:p>
            <a:pPr indent="0" lvl="0" marL="0" rtl="0" algn="r">
              <a:spcBef>
                <a:spcPts val="1800"/>
              </a:spcBef>
              <a:spcAft>
                <a:spcPts val="0"/>
              </a:spcAft>
              <a:buNone/>
            </a:pPr>
            <a:r>
              <a:rPr b="1" lang="en" sz="1200" u="sng">
                <a:solidFill>
                  <a:schemeClr val="dk1"/>
                </a:solidFill>
              </a:rPr>
              <a:t>CLICK ON THE IMAGE TO GO TO THE WEBSITE</a:t>
            </a:r>
            <a:endParaRPr b="1" i="1" sz="1200" u="sng">
              <a:solidFill>
                <a:schemeClr val="dk1"/>
              </a:solidFill>
            </a:endParaRPr>
          </a:p>
          <a:p>
            <a:pPr indent="0" lvl="0" marL="0" rtl="0" algn="l">
              <a:spcBef>
                <a:spcPts val="0"/>
              </a:spcBef>
              <a:spcAft>
                <a:spcPts val="0"/>
              </a:spcAft>
              <a:buNone/>
            </a:pPr>
            <a:r>
              <a:t/>
            </a:r>
            <a:endParaRPr i="1" sz="1700"/>
          </a:p>
          <a:p>
            <a:pPr indent="0" lvl="0" marL="0" rtl="0" algn="l">
              <a:spcBef>
                <a:spcPts val="0"/>
              </a:spcBef>
              <a:spcAft>
                <a:spcPts val="0"/>
              </a:spcAft>
              <a:buNone/>
            </a:pPr>
            <a:r>
              <a:t/>
            </a:r>
            <a:endParaRPr i="1" sz="1700"/>
          </a:p>
        </p:txBody>
      </p:sp>
      <p:pic>
        <p:nvPicPr>
          <p:cNvPr id="94" name="Google Shape;94;p17">
            <a:hlinkClick r:id="rId3"/>
          </p:cNvPr>
          <p:cNvPicPr preferRelativeResize="0"/>
          <p:nvPr/>
        </p:nvPicPr>
        <p:blipFill>
          <a:blip r:embed="rId4">
            <a:alphaModFix/>
          </a:blip>
          <a:stretch>
            <a:fillRect/>
          </a:stretch>
        </p:blipFill>
        <p:spPr>
          <a:xfrm>
            <a:off x="4650463" y="958100"/>
            <a:ext cx="4316474" cy="2758316"/>
          </a:xfrm>
          <a:prstGeom prst="rect">
            <a:avLst/>
          </a:prstGeom>
          <a:noFill/>
          <a:ln cap="flat" cmpd="sng" w="19050">
            <a:solidFill>
              <a:schemeClr val="dk2"/>
            </a:solidFill>
            <a:prstDash val="solid"/>
            <a:round/>
            <a:headEnd len="sm" w="sm" type="none"/>
            <a:tailEnd len="sm" w="sm" type="none"/>
          </a:ln>
        </p:spPr>
      </p:pic>
      <p:sp>
        <p:nvSpPr>
          <p:cNvPr id="95" name="Google Shape;95;p17"/>
          <p:cNvSpPr txBox="1"/>
          <p:nvPr/>
        </p:nvSpPr>
        <p:spPr>
          <a:xfrm>
            <a:off x="6500288" y="3983950"/>
            <a:ext cx="6168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u="sng">
                <a:solidFill>
                  <a:schemeClr val="hlink"/>
                </a:solidFill>
                <a:hlinkClick r:id="rId5"/>
              </a:rPr>
              <a:t>LINK</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8"/>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FRENCH</a:t>
            </a:r>
            <a:r>
              <a:rPr b="1" lang="en" sz="2500" u="sng"/>
              <a:t> GAMES</a:t>
            </a:r>
            <a:endParaRPr b="1" sz="2500" u="sng"/>
          </a:p>
        </p:txBody>
      </p:sp>
      <p:sp>
        <p:nvSpPr>
          <p:cNvPr id="101" name="Google Shape;101;p18"/>
          <p:cNvSpPr txBox="1"/>
          <p:nvPr/>
        </p:nvSpPr>
        <p:spPr>
          <a:xfrm>
            <a:off x="222050" y="1082275"/>
            <a:ext cx="8741100" cy="37248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1550">
                <a:solidFill>
                  <a:srgbClr val="3C4043"/>
                </a:solidFill>
                <a:latin typeface="Roboto"/>
                <a:ea typeface="Roboto"/>
                <a:cs typeface="Roboto"/>
                <a:sym typeface="Roboto"/>
              </a:rPr>
              <a:t>As part of your French lessons with Mrs Pond you have been practising your French using these games below. </a:t>
            </a:r>
            <a:br>
              <a:rPr b="1" lang="en" sz="1550">
                <a:solidFill>
                  <a:srgbClr val="3C4043"/>
                </a:solidFill>
                <a:latin typeface="Roboto"/>
                <a:ea typeface="Roboto"/>
                <a:cs typeface="Roboto"/>
                <a:sym typeface="Roboto"/>
              </a:rPr>
            </a:br>
            <a:r>
              <a:rPr b="1" lang="en" sz="1550">
                <a:solidFill>
                  <a:srgbClr val="3C4043"/>
                </a:solidFill>
                <a:latin typeface="Roboto"/>
                <a:ea typeface="Roboto"/>
                <a:cs typeface="Roboto"/>
                <a:sym typeface="Roboto"/>
              </a:rPr>
              <a:t>Please use the links to </a:t>
            </a:r>
            <a:r>
              <a:rPr b="1" lang="en" sz="1550">
                <a:solidFill>
                  <a:srgbClr val="3C4043"/>
                </a:solidFill>
                <a:latin typeface="Roboto"/>
                <a:ea typeface="Roboto"/>
                <a:cs typeface="Roboto"/>
                <a:sym typeface="Roboto"/>
              </a:rPr>
              <a:t>continue </a:t>
            </a:r>
            <a:r>
              <a:rPr b="1" lang="en" sz="1550">
                <a:solidFill>
                  <a:srgbClr val="3C4043"/>
                </a:solidFill>
                <a:latin typeface="Roboto"/>
                <a:ea typeface="Roboto"/>
                <a:cs typeface="Roboto"/>
                <a:sym typeface="Roboto"/>
              </a:rPr>
              <a:t>to practise your French. </a:t>
            </a:r>
            <a:endParaRPr b="1" sz="1550">
              <a:solidFill>
                <a:srgbClr val="3C4043"/>
              </a:solidFill>
              <a:latin typeface="Roboto"/>
              <a:ea typeface="Roboto"/>
              <a:cs typeface="Roboto"/>
              <a:sym typeface="Roboto"/>
            </a:endParaRPr>
          </a:p>
          <a:p>
            <a:pPr indent="0" lvl="0" marL="0" rtl="0" algn="l">
              <a:spcBef>
                <a:spcPts val="0"/>
              </a:spcBef>
              <a:spcAft>
                <a:spcPts val="0"/>
              </a:spcAft>
              <a:buNone/>
            </a:pPr>
            <a:r>
              <a:t/>
            </a:r>
            <a:endParaRPr b="1" sz="1050" u="sng">
              <a:solidFill>
                <a:srgbClr val="3C4043"/>
              </a:solidFill>
              <a:latin typeface="Roboto"/>
              <a:ea typeface="Roboto"/>
              <a:cs typeface="Roboto"/>
              <a:sym typeface="Roboto"/>
            </a:endParaRPr>
          </a:p>
          <a:p>
            <a:pPr indent="0" lvl="0" marL="0" rtl="0" algn="l">
              <a:spcBef>
                <a:spcPts val="0"/>
              </a:spcBef>
              <a:spcAft>
                <a:spcPts val="0"/>
              </a:spcAft>
              <a:buNone/>
            </a:pPr>
            <a:r>
              <a:t/>
            </a:r>
            <a:endParaRPr b="1" sz="1050" u="sng">
              <a:solidFill>
                <a:srgbClr val="3C4043"/>
              </a:solidFill>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rPr b="1" lang="en" sz="1050" u="sng">
                <a:solidFill>
                  <a:srgbClr val="3C4043"/>
                </a:solidFill>
                <a:latin typeface="Roboto"/>
                <a:ea typeface="Roboto"/>
                <a:cs typeface="Roboto"/>
                <a:sym typeface="Roboto"/>
              </a:rPr>
              <a:t>Numbers 1-31 </a:t>
            </a:r>
            <a:r>
              <a:rPr lang="en" sz="1050">
                <a:solidFill>
                  <a:srgbClr val="3C4043"/>
                </a:solidFill>
                <a:latin typeface="Roboto"/>
                <a:ea typeface="Roboto"/>
                <a:cs typeface="Roboto"/>
                <a:sym typeface="Roboto"/>
              </a:rPr>
              <a:t>           </a:t>
            </a:r>
            <a:r>
              <a:rPr lang="en" sz="1050" u="sng">
                <a:solidFill>
                  <a:schemeClr val="hlink"/>
                </a:solidFill>
                <a:latin typeface="Roboto"/>
                <a:ea typeface="Roboto"/>
                <a:cs typeface="Roboto"/>
                <a:sym typeface="Roboto"/>
                <a:hlinkClick r:id="rId3"/>
              </a:rPr>
              <a:t>https://wordwall.net/resource/10683527/french/french-numbers-1-31</a:t>
            </a:r>
            <a:endParaRPr sz="1050" u="sng">
              <a:solidFill>
                <a:schemeClr val="hlink"/>
              </a:solidFill>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0"/>
              </a:spcAft>
              <a:buClr>
                <a:schemeClr val="dk1"/>
              </a:buClr>
              <a:buSzPts val="1100"/>
              <a:buFont typeface="Arial"/>
              <a:buNone/>
            </a:pPr>
            <a:r>
              <a:rPr b="1" lang="en" sz="1050" u="sng">
                <a:solidFill>
                  <a:srgbClr val="3C4043"/>
                </a:solidFill>
                <a:latin typeface="Roboto"/>
                <a:ea typeface="Roboto"/>
                <a:cs typeface="Roboto"/>
                <a:sym typeface="Roboto"/>
              </a:rPr>
              <a:t>Days of the week </a:t>
            </a:r>
            <a:r>
              <a:rPr lang="en" sz="1050">
                <a:solidFill>
                  <a:srgbClr val="3C4043"/>
                </a:solidFill>
                <a:latin typeface="Roboto"/>
                <a:ea typeface="Roboto"/>
                <a:cs typeface="Roboto"/>
                <a:sym typeface="Roboto"/>
              </a:rPr>
              <a:t>       </a:t>
            </a:r>
            <a:r>
              <a:rPr lang="en" sz="1050" u="sng">
                <a:solidFill>
                  <a:schemeClr val="hlink"/>
                </a:solidFill>
                <a:latin typeface="Roboto"/>
                <a:ea typeface="Roboto"/>
                <a:cs typeface="Roboto"/>
                <a:sym typeface="Roboto"/>
                <a:hlinkClick r:id="rId4"/>
              </a:rPr>
              <a:t>https://wordwall.net/resource/3874515/french/days-week-french</a:t>
            </a:r>
            <a:endParaRPr sz="1050" u="sng">
              <a:solidFill>
                <a:schemeClr val="hlink"/>
              </a:solidFill>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0"/>
              </a:spcAft>
              <a:buClr>
                <a:schemeClr val="dk1"/>
              </a:buClr>
              <a:buSzPts val="1100"/>
              <a:buFont typeface="Arial"/>
              <a:buNone/>
            </a:pPr>
            <a:r>
              <a:rPr b="1" lang="en" sz="1050" u="sng">
                <a:solidFill>
                  <a:srgbClr val="3C4043"/>
                </a:solidFill>
                <a:latin typeface="Roboto"/>
                <a:ea typeface="Roboto"/>
                <a:cs typeface="Roboto"/>
                <a:sym typeface="Roboto"/>
              </a:rPr>
              <a:t>Months of the year</a:t>
            </a:r>
            <a:r>
              <a:rPr lang="en" sz="1050">
                <a:solidFill>
                  <a:srgbClr val="3C4043"/>
                </a:solidFill>
                <a:latin typeface="Roboto"/>
                <a:ea typeface="Roboto"/>
                <a:cs typeface="Roboto"/>
                <a:sym typeface="Roboto"/>
              </a:rPr>
              <a:t>     </a:t>
            </a:r>
            <a:r>
              <a:rPr lang="en" sz="1050" u="sng">
                <a:solidFill>
                  <a:schemeClr val="hlink"/>
                </a:solidFill>
                <a:latin typeface="Roboto"/>
                <a:ea typeface="Roboto"/>
                <a:cs typeface="Roboto"/>
                <a:sym typeface="Roboto"/>
                <a:hlinkClick r:id="rId5"/>
              </a:rPr>
              <a:t>https://wordwall.net/resource/9919076/french/year-1-months-year-french</a:t>
            </a:r>
            <a:endParaRPr sz="1050" u="sng">
              <a:solidFill>
                <a:schemeClr val="hlink"/>
              </a:solidFill>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0"/>
              </a:spcAft>
              <a:buClr>
                <a:schemeClr val="dk1"/>
              </a:buClr>
              <a:buSzPts val="1100"/>
              <a:buFont typeface="Arial"/>
              <a:buNone/>
            </a:pPr>
            <a:r>
              <a:rPr b="1" lang="en" sz="1050" u="sng">
                <a:solidFill>
                  <a:srgbClr val="3C4043"/>
                </a:solidFill>
                <a:latin typeface="Roboto"/>
                <a:ea typeface="Roboto"/>
                <a:cs typeface="Roboto"/>
                <a:sym typeface="Roboto"/>
              </a:rPr>
              <a:t>Greetings  </a:t>
            </a:r>
            <a:r>
              <a:rPr lang="en" sz="1050">
                <a:solidFill>
                  <a:srgbClr val="3C4043"/>
                </a:solidFill>
                <a:latin typeface="Roboto"/>
                <a:ea typeface="Roboto"/>
                <a:cs typeface="Roboto"/>
                <a:sym typeface="Roboto"/>
              </a:rPr>
              <a:t>                   </a:t>
            </a:r>
            <a:r>
              <a:rPr lang="en" sz="1050" u="sng">
                <a:solidFill>
                  <a:schemeClr val="hlink"/>
                </a:solidFill>
                <a:latin typeface="Roboto"/>
                <a:ea typeface="Roboto"/>
                <a:cs typeface="Roboto"/>
                <a:sym typeface="Roboto"/>
                <a:hlinkClick r:id="rId6"/>
              </a:rPr>
              <a:t>https://wordwall.net/resource/4928088/french/french-greetings</a:t>
            </a:r>
            <a:endParaRPr sz="1050" u="sng">
              <a:solidFill>
                <a:schemeClr val="hlink"/>
              </a:solidFill>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rPr lang="en" sz="1050">
                <a:solidFill>
                  <a:srgbClr val="3C4043"/>
                </a:solidFill>
                <a:latin typeface="Roboto"/>
                <a:ea typeface="Roboto"/>
                <a:cs typeface="Roboto"/>
                <a:sym typeface="Roboto"/>
              </a:rPr>
              <a:t>                                      </a:t>
            </a:r>
            <a:r>
              <a:rPr lang="en" sz="1050" u="sng">
                <a:solidFill>
                  <a:schemeClr val="hlink"/>
                </a:solidFill>
                <a:latin typeface="Roboto"/>
                <a:ea typeface="Roboto"/>
                <a:cs typeface="Roboto"/>
                <a:sym typeface="Roboto"/>
                <a:hlinkClick r:id="rId7"/>
              </a:rPr>
              <a:t>https://wordwall.net/resource/4285570/french/greetings-french-facile</a:t>
            </a:r>
            <a:endParaRPr sz="1050" u="sng">
              <a:solidFill>
                <a:schemeClr val="hlink"/>
              </a:solidFill>
              <a:latin typeface="Roboto"/>
              <a:ea typeface="Roboto"/>
              <a:cs typeface="Roboto"/>
              <a:sym typeface="Roboto"/>
            </a:endParaRPr>
          </a:p>
          <a:p>
            <a:pPr indent="0" lvl="0" marL="0" rtl="0" algn="l">
              <a:spcBef>
                <a:spcPts val="0"/>
              </a:spcBef>
              <a:spcAft>
                <a:spcPts val="0"/>
              </a:spcAft>
              <a:buClr>
                <a:schemeClr val="dk1"/>
              </a:buClr>
              <a:buSzPts val="1100"/>
              <a:buFont typeface="Arial"/>
              <a:buNone/>
            </a:pPr>
            <a:r>
              <a:t/>
            </a:r>
            <a:endParaRPr sz="1100">
              <a:solidFill>
                <a:schemeClr val="dk1"/>
              </a:solidFill>
            </a:endParaRPr>
          </a:p>
          <a:p>
            <a:pPr indent="0" lvl="0" marL="0" rtl="0" algn="l">
              <a:spcBef>
                <a:spcPts val="0"/>
              </a:spcBef>
              <a:spcAft>
                <a:spcPts val="0"/>
              </a:spcAft>
              <a:buNone/>
            </a:pPr>
            <a:r>
              <a:rPr b="1" lang="en" sz="1050" u="sng">
                <a:solidFill>
                  <a:srgbClr val="3C4043"/>
                </a:solidFill>
                <a:latin typeface="Roboto"/>
                <a:ea typeface="Roboto"/>
                <a:cs typeface="Roboto"/>
                <a:sym typeface="Roboto"/>
              </a:rPr>
              <a:t>Saying your age </a:t>
            </a:r>
            <a:r>
              <a:rPr lang="en" sz="1050">
                <a:solidFill>
                  <a:srgbClr val="3C4043"/>
                </a:solidFill>
                <a:latin typeface="Roboto"/>
                <a:ea typeface="Roboto"/>
                <a:cs typeface="Roboto"/>
                <a:sym typeface="Roboto"/>
              </a:rPr>
              <a:t>         </a:t>
            </a:r>
            <a:r>
              <a:rPr lang="en" sz="1050" u="sng">
                <a:solidFill>
                  <a:schemeClr val="hlink"/>
                </a:solidFill>
                <a:latin typeface="Roboto"/>
                <a:ea typeface="Roboto"/>
                <a:cs typeface="Roboto"/>
                <a:sym typeface="Roboto"/>
                <a:hlinkClick r:id="rId8"/>
              </a:rPr>
              <a:t>https://wordwall.net/resource/13367932/how-old-you</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ctr">
              <a:lnSpc>
                <a:spcPct val="115000"/>
              </a:lnSpc>
              <a:spcBef>
                <a:spcPts val="0"/>
              </a:spcBef>
              <a:spcAft>
                <a:spcPts val="0"/>
              </a:spcAft>
              <a:buClr>
                <a:schemeClr val="dk1"/>
              </a:buClr>
              <a:buSzPts val="1100"/>
              <a:buFont typeface="Arial"/>
              <a:buNone/>
            </a:pPr>
            <a:r>
              <a:rPr b="1" i="1" lang="en" sz="1650">
                <a:solidFill>
                  <a:srgbClr val="3C4043"/>
                </a:solidFill>
                <a:latin typeface="Roboto"/>
                <a:ea typeface="Roboto"/>
                <a:cs typeface="Roboto"/>
                <a:sym typeface="Roboto"/>
              </a:rPr>
              <a:t>This has also been set through Google Classroom if you would like to log in that way.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9"/>
          <p:cNvSpPr txBox="1"/>
          <p:nvPr/>
        </p:nvSpPr>
        <p:spPr>
          <a:xfrm>
            <a:off x="444325" y="121175"/>
            <a:ext cx="8307600" cy="5694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500" u="sng"/>
              <a:t>MUSIC LESSON</a:t>
            </a:r>
            <a:endParaRPr b="1" sz="2500" u="sng"/>
          </a:p>
        </p:txBody>
      </p:sp>
      <p:sp>
        <p:nvSpPr>
          <p:cNvPr id="107" name="Google Shape;107;p19"/>
          <p:cNvSpPr txBox="1"/>
          <p:nvPr/>
        </p:nvSpPr>
        <p:spPr>
          <a:xfrm>
            <a:off x="222050" y="1082275"/>
            <a:ext cx="8741100" cy="3603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sz="2050">
                <a:solidFill>
                  <a:srgbClr val="3C4043"/>
                </a:solidFill>
                <a:latin typeface="Roboto"/>
                <a:ea typeface="Roboto"/>
                <a:cs typeface="Roboto"/>
                <a:sym typeface="Roboto"/>
              </a:rPr>
              <a:t>Mrs Chilver has set you a little </a:t>
            </a:r>
            <a:r>
              <a:rPr b="1" lang="en" sz="2050">
                <a:solidFill>
                  <a:srgbClr val="3C4043"/>
                </a:solidFill>
                <a:latin typeface="Roboto"/>
                <a:ea typeface="Roboto"/>
                <a:cs typeface="Roboto"/>
                <a:sym typeface="Roboto"/>
              </a:rPr>
              <a:t>musical</a:t>
            </a:r>
            <a:r>
              <a:rPr b="1" lang="en" sz="2050">
                <a:solidFill>
                  <a:srgbClr val="3C4043"/>
                </a:solidFill>
                <a:latin typeface="Roboto"/>
                <a:ea typeface="Roboto"/>
                <a:cs typeface="Roboto"/>
                <a:sym typeface="Roboto"/>
              </a:rPr>
              <a:t> challenge - GOOD LUCK!</a:t>
            </a:r>
            <a:endParaRPr b="1" sz="2050">
              <a:solidFill>
                <a:srgbClr val="3C4043"/>
              </a:solidFill>
              <a:latin typeface="Roboto"/>
              <a:ea typeface="Roboto"/>
              <a:cs typeface="Roboto"/>
              <a:sym typeface="Roboto"/>
            </a:endParaRPr>
          </a:p>
          <a:p>
            <a:pPr indent="0" lvl="0" marL="0" rtl="0" algn="ctr">
              <a:spcBef>
                <a:spcPts val="0"/>
              </a:spcBef>
              <a:spcAft>
                <a:spcPts val="0"/>
              </a:spcAft>
              <a:buNone/>
            </a:pPr>
            <a:r>
              <a:t/>
            </a:r>
            <a:endParaRPr b="1" sz="1050">
              <a:solidFill>
                <a:srgbClr val="3C4043"/>
              </a:solidFill>
              <a:latin typeface="Roboto"/>
              <a:ea typeface="Roboto"/>
              <a:cs typeface="Roboto"/>
              <a:sym typeface="Roboto"/>
            </a:endParaRPr>
          </a:p>
          <a:p>
            <a:pPr indent="0" lvl="0" marL="0" rtl="0" algn="ctr">
              <a:spcBef>
                <a:spcPts val="0"/>
              </a:spcBef>
              <a:spcAft>
                <a:spcPts val="0"/>
              </a:spcAft>
              <a:buNone/>
            </a:pPr>
            <a:r>
              <a:rPr b="1" lang="en" sz="1600" u="sng">
                <a:solidFill>
                  <a:schemeClr val="dk1"/>
                </a:solidFill>
                <a:highlight>
                  <a:srgbClr val="FFFFFF"/>
                </a:highlight>
                <a:latin typeface="Roboto"/>
                <a:ea typeface="Roboto"/>
                <a:cs typeface="Roboto"/>
                <a:sym typeface="Roboto"/>
              </a:rPr>
              <a:t>YOUR CHALLENGE:</a:t>
            </a:r>
            <a:endParaRPr b="1" sz="1600" u="sng">
              <a:solidFill>
                <a:schemeClr val="dk1"/>
              </a:solidFill>
              <a:highlight>
                <a:srgbClr val="FFFFFF"/>
              </a:highlight>
              <a:latin typeface="Roboto"/>
              <a:ea typeface="Roboto"/>
              <a:cs typeface="Roboto"/>
              <a:sym typeface="Roboto"/>
            </a:endParaRPr>
          </a:p>
          <a:p>
            <a:pPr indent="0" lvl="0" marL="0" rtl="0" algn="ctr">
              <a:spcBef>
                <a:spcPts val="0"/>
              </a:spcBef>
              <a:spcAft>
                <a:spcPts val="0"/>
              </a:spcAft>
              <a:buNone/>
            </a:pPr>
            <a:r>
              <a:rPr lang="en" sz="1600">
                <a:solidFill>
                  <a:schemeClr val="dk1"/>
                </a:solidFill>
                <a:highlight>
                  <a:srgbClr val="FFFFFF"/>
                </a:highlight>
                <a:latin typeface="Roboto"/>
                <a:ea typeface="Roboto"/>
                <a:cs typeface="Roboto"/>
                <a:sym typeface="Roboto"/>
              </a:rPr>
              <a:t>Write a song for a car advert.</a:t>
            </a:r>
            <a:endParaRPr sz="1600">
              <a:solidFill>
                <a:schemeClr val="dk1"/>
              </a:solidFill>
              <a:highlight>
                <a:srgbClr val="FFFFFF"/>
              </a:highlight>
              <a:latin typeface="Roboto"/>
              <a:ea typeface="Roboto"/>
              <a:cs typeface="Roboto"/>
              <a:sym typeface="Roboto"/>
            </a:endParaRPr>
          </a:p>
          <a:p>
            <a:pPr indent="0" lvl="0" marL="0" rtl="0" algn="ctr">
              <a:spcBef>
                <a:spcPts val="0"/>
              </a:spcBef>
              <a:spcAft>
                <a:spcPts val="0"/>
              </a:spcAft>
              <a:buNone/>
            </a:pPr>
            <a:r>
              <a:rPr lang="en" sz="1600">
                <a:solidFill>
                  <a:schemeClr val="dk1"/>
                </a:solidFill>
                <a:highlight>
                  <a:srgbClr val="FFFFFF"/>
                </a:highlight>
                <a:latin typeface="Roboto"/>
                <a:ea typeface="Roboto"/>
                <a:cs typeface="Roboto"/>
                <a:sym typeface="Roboto"/>
              </a:rPr>
              <a:t>Using the tune to Frere Jacques  change the words to sell your favourite car.  </a:t>
            </a:r>
            <a:endParaRPr sz="1600">
              <a:solidFill>
                <a:schemeClr val="dk1"/>
              </a:solidFill>
              <a:highlight>
                <a:srgbClr val="FFFFFF"/>
              </a:highlight>
              <a:latin typeface="Roboto"/>
              <a:ea typeface="Roboto"/>
              <a:cs typeface="Roboto"/>
              <a:sym typeface="Roboto"/>
            </a:endParaRPr>
          </a:p>
          <a:p>
            <a:pPr indent="0" lvl="0" marL="0" rtl="0" algn="ctr">
              <a:spcBef>
                <a:spcPts val="0"/>
              </a:spcBef>
              <a:spcAft>
                <a:spcPts val="0"/>
              </a:spcAft>
              <a:buNone/>
            </a:pPr>
            <a:r>
              <a:rPr lang="en" sz="1600">
                <a:solidFill>
                  <a:schemeClr val="dk1"/>
                </a:solidFill>
                <a:highlight>
                  <a:srgbClr val="FFFFFF"/>
                </a:highlight>
                <a:latin typeface="Roboto"/>
                <a:ea typeface="Roboto"/>
                <a:cs typeface="Roboto"/>
                <a:sym typeface="Roboto"/>
              </a:rPr>
              <a:t>When you have the song, add sound effects from the BBC Sound Effect Library.  </a:t>
            </a:r>
            <a:br>
              <a:rPr lang="en" sz="1600">
                <a:solidFill>
                  <a:schemeClr val="dk1"/>
                </a:solidFill>
                <a:highlight>
                  <a:srgbClr val="FFFFFF"/>
                </a:highlight>
                <a:latin typeface="Roboto"/>
                <a:ea typeface="Roboto"/>
                <a:cs typeface="Roboto"/>
                <a:sym typeface="Roboto"/>
              </a:rPr>
            </a:br>
            <a:r>
              <a:rPr lang="en" sz="1600">
                <a:solidFill>
                  <a:schemeClr val="dk1"/>
                </a:solidFill>
                <a:highlight>
                  <a:srgbClr val="FFFFFF"/>
                </a:highlight>
                <a:latin typeface="Roboto"/>
                <a:ea typeface="Roboto"/>
                <a:cs typeface="Roboto"/>
                <a:sym typeface="Roboto"/>
              </a:rPr>
              <a:t>Search vehicles to find the best sounds.  You could make a mix like we did with nature sounds.  </a:t>
            </a:r>
            <a:endParaRPr sz="1600">
              <a:solidFill>
                <a:schemeClr val="dk1"/>
              </a:solidFill>
              <a:highlight>
                <a:srgbClr val="FFFFFF"/>
              </a:highlight>
              <a:latin typeface="Roboto"/>
              <a:ea typeface="Roboto"/>
              <a:cs typeface="Roboto"/>
              <a:sym typeface="Roboto"/>
            </a:endParaRPr>
          </a:p>
          <a:p>
            <a:pPr indent="0" lvl="0" marL="0" rtl="0" algn="ctr">
              <a:spcBef>
                <a:spcPts val="0"/>
              </a:spcBef>
              <a:spcAft>
                <a:spcPts val="0"/>
              </a:spcAft>
              <a:buNone/>
            </a:pPr>
            <a:r>
              <a:rPr lang="en" sz="1600">
                <a:solidFill>
                  <a:schemeClr val="dk1"/>
                </a:solidFill>
                <a:highlight>
                  <a:srgbClr val="FFFFFF"/>
                </a:highlight>
                <a:latin typeface="Roboto"/>
                <a:ea typeface="Roboto"/>
                <a:cs typeface="Roboto"/>
                <a:sym typeface="Roboto"/>
              </a:rPr>
              <a:t>You could record yourself singing with the sound effects in the background.</a:t>
            </a:r>
            <a:br>
              <a:rPr b="1" lang="en" sz="1650">
                <a:solidFill>
                  <a:srgbClr val="3C4043"/>
                </a:solidFill>
                <a:latin typeface="Roboto"/>
                <a:ea typeface="Roboto"/>
                <a:cs typeface="Roboto"/>
                <a:sym typeface="Roboto"/>
              </a:rPr>
            </a:br>
            <a:endParaRPr b="1" sz="1650">
              <a:solidFill>
                <a:srgbClr val="3C4043"/>
              </a:solidFill>
              <a:latin typeface="Roboto"/>
              <a:ea typeface="Roboto"/>
              <a:cs typeface="Roboto"/>
              <a:sym typeface="Roboto"/>
            </a:endParaRPr>
          </a:p>
          <a:p>
            <a:pPr indent="0" lvl="0" marL="0" rtl="0" algn="ctr">
              <a:lnSpc>
                <a:spcPct val="115000"/>
              </a:lnSpc>
              <a:spcBef>
                <a:spcPts val="0"/>
              </a:spcBef>
              <a:spcAft>
                <a:spcPts val="0"/>
              </a:spcAft>
              <a:buNone/>
            </a:pPr>
            <a:r>
              <a:rPr b="1" lang="en" sz="1800">
                <a:solidFill>
                  <a:schemeClr val="dk1"/>
                </a:solidFill>
                <a:highlight>
                  <a:srgbClr val="F9F9F9"/>
                </a:highlight>
                <a:latin typeface="Roboto"/>
                <a:ea typeface="Roboto"/>
                <a:cs typeface="Roboto"/>
                <a:sym typeface="Roboto"/>
              </a:rPr>
              <a:t>Frère Jacques (Instrumental): </a:t>
            </a:r>
            <a:r>
              <a:rPr b="1" lang="en" sz="1650" u="sng">
                <a:solidFill>
                  <a:schemeClr val="hlink"/>
                </a:solidFill>
                <a:latin typeface="Roboto"/>
                <a:ea typeface="Roboto"/>
                <a:cs typeface="Roboto"/>
                <a:sym typeface="Roboto"/>
                <a:hlinkClick r:id="rId3"/>
              </a:rPr>
              <a:t>https://www.youtube.com/watch?v=6-JoTos8-oE</a:t>
            </a:r>
            <a:endParaRPr b="1" sz="1650">
              <a:solidFill>
                <a:srgbClr val="3C4043"/>
              </a:solidFill>
              <a:latin typeface="Roboto"/>
              <a:ea typeface="Roboto"/>
              <a:cs typeface="Roboto"/>
              <a:sym typeface="Roboto"/>
            </a:endParaRPr>
          </a:p>
          <a:p>
            <a:pPr indent="0" lvl="0" marL="0" rtl="0" algn="ctr">
              <a:lnSpc>
                <a:spcPct val="115000"/>
              </a:lnSpc>
              <a:spcBef>
                <a:spcPts val="0"/>
              </a:spcBef>
              <a:spcAft>
                <a:spcPts val="0"/>
              </a:spcAft>
              <a:buNone/>
            </a:pPr>
            <a:r>
              <a:rPr b="1" lang="en" sz="1800">
                <a:solidFill>
                  <a:schemeClr val="dk1"/>
                </a:solidFill>
                <a:highlight>
                  <a:srgbClr val="F9F9F9"/>
                </a:highlight>
                <a:latin typeface="Roboto"/>
                <a:ea typeface="Roboto"/>
                <a:cs typeface="Roboto"/>
                <a:sym typeface="Roboto"/>
              </a:rPr>
              <a:t>BBC Sound effects website: </a:t>
            </a:r>
            <a:r>
              <a:rPr b="1" lang="en" sz="1800" u="sng">
                <a:solidFill>
                  <a:schemeClr val="hlink"/>
                </a:solidFill>
                <a:highlight>
                  <a:srgbClr val="F9F9F9"/>
                </a:highlight>
                <a:latin typeface="Roboto"/>
                <a:ea typeface="Roboto"/>
                <a:cs typeface="Roboto"/>
                <a:sym typeface="Roboto"/>
                <a:hlinkClick r:id="rId4"/>
              </a:rPr>
              <a:t>https://sound-effects.bbcrewind.co.uk/</a:t>
            </a:r>
            <a:endParaRPr b="1" sz="1800">
              <a:solidFill>
                <a:schemeClr val="dk1"/>
              </a:solidFill>
              <a:highlight>
                <a:srgbClr val="F9F9F9"/>
              </a:highlight>
              <a:latin typeface="Roboto"/>
              <a:ea typeface="Roboto"/>
              <a:cs typeface="Roboto"/>
              <a:sym typeface="Roboto"/>
            </a:endParaRPr>
          </a:p>
          <a:p>
            <a:pPr indent="0" lvl="0" marL="0" rtl="0" algn="ctr">
              <a:lnSpc>
                <a:spcPct val="115000"/>
              </a:lnSpc>
              <a:spcBef>
                <a:spcPts val="0"/>
              </a:spcBef>
              <a:spcAft>
                <a:spcPts val="0"/>
              </a:spcAft>
              <a:buNone/>
            </a:pPr>
            <a:r>
              <a:rPr b="1" lang="en" sz="1800">
                <a:solidFill>
                  <a:schemeClr val="dk1"/>
                </a:solidFill>
                <a:highlight>
                  <a:srgbClr val="F9F9F9"/>
                </a:highlight>
                <a:latin typeface="Roboto"/>
                <a:ea typeface="Roboto"/>
                <a:cs typeface="Roboto"/>
                <a:sym typeface="Roboto"/>
              </a:rPr>
              <a:t> </a:t>
            </a:r>
            <a:br>
              <a:rPr b="1" lang="en" sz="1650">
                <a:solidFill>
                  <a:srgbClr val="3C4043"/>
                </a:solidFill>
                <a:latin typeface="Roboto"/>
                <a:ea typeface="Roboto"/>
                <a:cs typeface="Roboto"/>
                <a:sym typeface="Roboto"/>
              </a:rPr>
            </a:br>
            <a:r>
              <a:rPr b="1" i="1" lang="en" sz="1650">
                <a:solidFill>
                  <a:srgbClr val="3C4043"/>
                </a:solidFill>
                <a:latin typeface="Roboto"/>
                <a:ea typeface="Roboto"/>
                <a:cs typeface="Roboto"/>
                <a:sym typeface="Roboto"/>
              </a:rPr>
              <a:t>This has also been set through Google Classroom if you would like to log in that way. </a:t>
            </a:r>
            <a:endParaRPr i="1"/>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