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59"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79" autoAdjust="0"/>
    <p:restoredTop sz="94660"/>
  </p:normalViewPr>
  <p:slideViewPr>
    <p:cSldViewPr snapToGrid="0">
      <p:cViewPr varScale="1">
        <p:scale>
          <a:sx n="74" d="100"/>
          <a:sy n="74" d="100"/>
        </p:scale>
        <p:origin x="58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5E05D66-2CFE-4607-8620-33EEED5A7B18}"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59BCA8-4F05-44D5-8930-52123427B62E}" type="slidenum">
              <a:rPr lang="en-GB" smtClean="0"/>
              <a:t>‹#›</a:t>
            </a:fld>
            <a:endParaRPr lang="en-GB"/>
          </a:p>
        </p:txBody>
      </p:sp>
    </p:spTree>
    <p:extLst>
      <p:ext uri="{BB962C8B-B14F-4D97-AF65-F5344CB8AC3E}">
        <p14:creationId xmlns:p14="http://schemas.microsoft.com/office/powerpoint/2010/main" val="9121073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5E05D66-2CFE-4607-8620-33EEED5A7B18}"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59BCA8-4F05-44D5-8930-52123427B62E}" type="slidenum">
              <a:rPr lang="en-GB" smtClean="0"/>
              <a:t>‹#›</a:t>
            </a:fld>
            <a:endParaRPr lang="en-GB"/>
          </a:p>
        </p:txBody>
      </p:sp>
    </p:spTree>
    <p:extLst>
      <p:ext uri="{BB962C8B-B14F-4D97-AF65-F5344CB8AC3E}">
        <p14:creationId xmlns:p14="http://schemas.microsoft.com/office/powerpoint/2010/main" val="3814156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5E05D66-2CFE-4607-8620-33EEED5A7B18}"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59BCA8-4F05-44D5-8930-52123427B62E}" type="slidenum">
              <a:rPr lang="en-GB" smtClean="0"/>
              <a:t>‹#›</a:t>
            </a:fld>
            <a:endParaRPr lang="en-GB"/>
          </a:p>
        </p:txBody>
      </p:sp>
    </p:spTree>
    <p:extLst>
      <p:ext uri="{BB962C8B-B14F-4D97-AF65-F5344CB8AC3E}">
        <p14:creationId xmlns:p14="http://schemas.microsoft.com/office/powerpoint/2010/main" val="33651692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5E05D66-2CFE-4607-8620-33EEED5A7B18}" type="datetimeFigureOut">
              <a:rPr lang="en-GB" smtClean="0"/>
              <a:t>10/01/2021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59BCA8-4F05-44D5-8930-52123427B62E}" type="slidenum">
              <a:rPr lang="en-GB" smtClean="0"/>
              <a:t>‹#›</a:t>
            </a:fld>
            <a:endParaRPr lang="en-GB"/>
          </a:p>
        </p:txBody>
      </p:sp>
    </p:spTree>
    <p:extLst>
      <p:ext uri="{BB962C8B-B14F-4D97-AF65-F5344CB8AC3E}">
        <p14:creationId xmlns:p14="http://schemas.microsoft.com/office/powerpoint/2010/main" val="216080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5E05D66-2CFE-4607-8620-33EEED5A7B18}" type="datetimeFigureOut">
              <a:rPr lang="en-GB" smtClean="0"/>
              <a:t>10/01/2021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59BCA8-4F05-44D5-8930-52123427B62E}" type="slidenum">
              <a:rPr lang="en-GB" smtClean="0"/>
              <a:t>‹#›</a:t>
            </a:fld>
            <a:endParaRPr lang="en-GB"/>
          </a:p>
        </p:txBody>
      </p:sp>
    </p:spTree>
    <p:extLst>
      <p:ext uri="{BB962C8B-B14F-4D97-AF65-F5344CB8AC3E}">
        <p14:creationId xmlns:p14="http://schemas.microsoft.com/office/powerpoint/2010/main" val="3305982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5E05D66-2CFE-4607-8620-33EEED5A7B18}" type="datetimeFigureOut">
              <a:rPr lang="en-GB" smtClean="0"/>
              <a:t>10/01/2021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59BCA8-4F05-44D5-8930-52123427B62E}" type="slidenum">
              <a:rPr lang="en-GB" smtClean="0"/>
              <a:t>‹#›</a:t>
            </a:fld>
            <a:endParaRPr lang="en-GB"/>
          </a:p>
        </p:txBody>
      </p:sp>
    </p:spTree>
    <p:extLst>
      <p:ext uri="{BB962C8B-B14F-4D97-AF65-F5344CB8AC3E}">
        <p14:creationId xmlns:p14="http://schemas.microsoft.com/office/powerpoint/2010/main" val="5510476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E05D66-2CFE-4607-8620-33EEED5A7B18}" type="datetimeFigureOut">
              <a:rPr lang="en-GB" smtClean="0"/>
              <a:t>10/01/2021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59BCA8-4F05-44D5-8930-52123427B62E}" type="slidenum">
              <a:rPr lang="en-GB" smtClean="0"/>
              <a:t>‹#›</a:t>
            </a:fld>
            <a:endParaRPr lang="en-GB"/>
          </a:p>
        </p:txBody>
      </p:sp>
    </p:spTree>
    <p:extLst>
      <p:ext uri="{BB962C8B-B14F-4D97-AF65-F5344CB8AC3E}">
        <p14:creationId xmlns:p14="http://schemas.microsoft.com/office/powerpoint/2010/main" val="4242219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5E05D66-2CFE-4607-8620-33EEED5A7B18}" type="datetimeFigureOut">
              <a:rPr lang="en-GB" smtClean="0"/>
              <a:t>10/01/2021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59BCA8-4F05-44D5-8930-52123427B62E}" type="slidenum">
              <a:rPr lang="en-GB" smtClean="0"/>
              <a:t>‹#›</a:t>
            </a:fld>
            <a:endParaRPr lang="en-GB"/>
          </a:p>
        </p:txBody>
      </p:sp>
    </p:spTree>
    <p:extLst>
      <p:ext uri="{BB962C8B-B14F-4D97-AF65-F5344CB8AC3E}">
        <p14:creationId xmlns:p14="http://schemas.microsoft.com/office/powerpoint/2010/main" val="3322724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5E05D66-2CFE-4607-8620-33EEED5A7B18}" type="datetimeFigureOut">
              <a:rPr lang="en-GB" smtClean="0"/>
              <a:t>10/01/2021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59BCA8-4F05-44D5-8930-52123427B62E}" type="slidenum">
              <a:rPr lang="en-GB" smtClean="0"/>
              <a:t>‹#›</a:t>
            </a:fld>
            <a:endParaRPr lang="en-GB"/>
          </a:p>
        </p:txBody>
      </p:sp>
    </p:spTree>
    <p:extLst>
      <p:ext uri="{BB962C8B-B14F-4D97-AF65-F5344CB8AC3E}">
        <p14:creationId xmlns:p14="http://schemas.microsoft.com/office/powerpoint/2010/main" val="893956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5E05D66-2CFE-4607-8620-33EEED5A7B18}"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59BCA8-4F05-44D5-8930-52123427B62E}" type="slidenum">
              <a:rPr lang="en-GB" smtClean="0"/>
              <a:t>‹#›</a:t>
            </a:fld>
            <a:endParaRPr lang="en-GB"/>
          </a:p>
        </p:txBody>
      </p:sp>
    </p:spTree>
    <p:extLst>
      <p:ext uri="{BB962C8B-B14F-4D97-AF65-F5344CB8AC3E}">
        <p14:creationId xmlns:p14="http://schemas.microsoft.com/office/powerpoint/2010/main" val="1936869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5E05D66-2CFE-4607-8620-33EEED5A7B18}"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59BCA8-4F05-44D5-8930-52123427B62E}" type="slidenum">
              <a:rPr lang="en-GB" smtClean="0"/>
              <a:t>‹#›</a:t>
            </a:fld>
            <a:endParaRPr lang="en-GB"/>
          </a:p>
        </p:txBody>
      </p:sp>
    </p:spTree>
    <p:extLst>
      <p:ext uri="{BB962C8B-B14F-4D97-AF65-F5344CB8AC3E}">
        <p14:creationId xmlns:p14="http://schemas.microsoft.com/office/powerpoint/2010/main" val="1287758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E05D66-2CFE-4607-8620-33EEED5A7B18}" type="datetimeFigureOut">
              <a:rPr lang="en-GB" smtClean="0"/>
              <a:t>10/01/2021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59BCA8-4F05-44D5-8930-52123427B62E}" type="slidenum">
              <a:rPr lang="en-GB" smtClean="0"/>
              <a:t>‹#›</a:t>
            </a:fld>
            <a:endParaRPr lang="en-GB"/>
          </a:p>
        </p:txBody>
      </p:sp>
    </p:spTree>
    <p:extLst>
      <p:ext uri="{BB962C8B-B14F-4D97-AF65-F5344CB8AC3E}">
        <p14:creationId xmlns:p14="http://schemas.microsoft.com/office/powerpoint/2010/main" val="12046379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4.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4.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4.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4.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4.png"/><Relationship Id="rId4" Type="http://schemas.openxmlformats.org/officeDocument/2006/relationships/hyperlink" Target="https://www.youtube.com/watch?v=1Egx7ZxKLX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434857"/>
          </a:xfrm>
        </p:spPr>
        <p:txBody>
          <a:bodyPr/>
          <a:lstStyle/>
          <a:p>
            <a:r>
              <a:rPr lang="en-US" dirty="0" smtClean="0"/>
              <a:t>Joseph’s story</a:t>
            </a:r>
            <a:endParaRPr lang="en-GB" dirty="0"/>
          </a:p>
        </p:txBody>
      </p:sp>
      <p:pic>
        <p:nvPicPr>
          <p:cNvPr id="4" name="Picture 3"/>
          <p:cNvPicPr>
            <a:picLocks noChangeAspect="1"/>
          </p:cNvPicPr>
          <p:nvPr/>
        </p:nvPicPr>
        <p:blipFill>
          <a:blip r:embed="rId2"/>
          <a:stretch>
            <a:fillRect/>
          </a:stretch>
        </p:blipFill>
        <p:spPr>
          <a:xfrm>
            <a:off x="4711483" y="2797256"/>
            <a:ext cx="2774197" cy="3321736"/>
          </a:xfrm>
          <a:prstGeom prst="rect">
            <a:avLst/>
          </a:prstGeom>
        </p:spPr>
      </p:pic>
    </p:spTree>
    <p:extLst>
      <p:ext uri="{BB962C8B-B14F-4D97-AF65-F5344CB8AC3E}">
        <p14:creationId xmlns:p14="http://schemas.microsoft.com/office/powerpoint/2010/main" val="38179267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Joseph in prison…</a:t>
            </a:r>
            <a:endParaRPr lang="en-GB" dirty="0"/>
          </a:p>
        </p:txBody>
      </p:sp>
      <p:sp>
        <p:nvSpPr>
          <p:cNvPr id="3" name="Content Placeholder 2"/>
          <p:cNvSpPr>
            <a:spLocks noGrp="1"/>
          </p:cNvSpPr>
          <p:nvPr>
            <p:ph idx="1"/>
          </p:nvPr>
        </p:nvSpPr>
        <p:spPr>
          <a:xfrm>
            <a:off x="838200" y="1301858"/>
            <a:ext cx="10515600" cy="5284921"/>
          </a:xfrm>
        </p:spPr>
        <p:txBody>
          <a:bodyPr>
            <a:normAutofit fontScale="47500" lnSpcReduction="20000"/>
          </a:bodyPr>
          <a:lstStyle/>
          <a:p>
            <a:pPr marL="0" indent="0">
              <a:buNone/>
            </a:pPr>
            <a:r>
              <a:rPr lang="en-US" sz="4400" dirty="0" smtClean="0"/>
              <a:t>At </a:t>
            </a:r>
            <a:r>
              <a:rPr lang="en-US" sz="4400" dirty="0"/>
              <a:t>the end of last week’s clip</a:t>
            </a:r>
            <a:r>
              <a:rPr lang="en-US" sz="4400" dirty="0" smtClean="0"/>
              <a:t>, </a:t>
            </a:r>
            <a:r>
              <a:rPr lang="en-US" sz="4400" dirty="0"/>
              <a:t>Joseph was bought by Potiphar as a slave. </a:t>
            </a:r>
            <a:endParaRPr lang="en-US" sz="4400" dirty="0" smtClean="0"/>
          </a:p>
          <a:p>
            <a:pPr marL="0" indent="0">
              <a:buNone/>
            </a:pPr>
            <a:r>
              <a:rPr lang="en-US" sz="4400" dirty="0" smtClean="0"/>
              <a:t>We see </a:t>
            </a:r>
            <a:r>
              <a:rPr lang="en-US" sz="4400" dirty="0"/>
              <a:t>that Joseph i</a:t>
            </a:r>
            <a:r>
              <a:rPr lang="en-US" sz="4400" dirty="0" smtClean="0"/>
              <a:t>s </a:t>
            </a:r>
            <a:r>
              <a:rPr lang="en-US" sz="4400" dirty="0"/>
              <a:t>clever and </a:t>
            </a:r>
            <a:r>
              <a:rPr lang="en-US" sz="4400" dirty="0" smtClean="0"/>
              <a:t>helps </a:t>
            </a:r>
            <a:r>
              <a:rPr lang="en-US" sz="4400" dirty="0"/>
              <a:t>Potiphar</a:t>
            </a:r>
            <a:r>
              <a:rPr lang="en-US" sz="4400" dirty="0" smtClean="0"/>
              <a:t>.  All </a:t>
            </a:r>
            <a:r>
              <a:rPr lang="en-US" sz="4400" dirty="0"/>
              <a:t>goes well until Joseph annoys Potiphar’s wife, who lies and says he attacked </a:t>
            </a:r>
            <a:r>
              <a:rPr lang="en-US" sz="4400" dirty="0" smtClean="0"/>
              <a:t>her.</a:t>
            </a:r>
          </a:p>
          <a:p>
            <a:pPr marL="0" indent="0">
              <a:buNone/>
            </a:pPr>
            <a:endParaRPr lang="en-US" sz="4400" dirty="0" smtClean="0"/>
          </a:p>
          <a:p>
            <a:pPr marL="0" indent="0">
              <a:buNone/>
            </a:pPr>
            <a:endParaRPr lang="en-US" sz="4400" dirty="0"/>
          </a:p>
          <a:p>
            <a:pPr marL="0" indent="0">
              <a:buNone/>
            </a:pPr>
            <a:endParaRPr lang="en-US" sz="4400" dirty="0" smtClean="0"/>
          </a:p>
          <a:p>
            <a:pPr marL="0" indent="0">
              <a:buNone/>
            </a:pPr>
            <a:endParaRPr lang="en-US" sz="4400" dirty="0"/>
          </a:p>
          <a:p>
            <a:pPr marL="0" indent="0">
              <a:buNone/>
            </a:pPr>
            <a:endParaRPr lang="en-US" sz="4400" dirty="0" smtClean="0"/>
          </a:p>
          <a:p>
            <a:pPr marL="0" indent="0">
              <a:buNone/>
            </a:pPr>
            <a:endParaRPr lang="en-US" sz="4400" dirty="0" smtClean="0"/>
          </a:p>
          <a:p>
            <a:pPr marL="0" indent="0">
              <a:buNone/>
            </a:pPr>
            <a:r>
              <a:rPr lang="en-US" sz="4400" dirty="0" smtClean="0"/>
              <a:t>Joseph </a:t>
            </a:r>
            <a:r>
              <a:rPr lang="en-US" sz="4400" dirty="0"/>
              <a:t>is put in </a:t>
            </a:r>
            <a:r>
              <a:rPr lang="en-US" sz="4400" dirty="0" smtClean="0"/>
              <a:t>prison, where he interprets </a:t>
            </a:r>
            <a:r>
              <a:rPr lang="en-US" sz="4400" dirty="0"/>
              <a:t>the dreams of the Pharaoh’s butler and baker- the butler </a:t>
            </a:r>
            <a:r>
              <a:rPr lang="en-US" sz="4400" dirty="0" smtClean="0"/>
              <a:t>is then freed </a:t>
            </a:r>
            <a:r>
              <a:rPr lang="en-US" sz="4400" dirty="0"/>
              <a:t>and goes back to work for </a:t>
            </a:r>
            <a:r>
              <a:rPr lang="en-US" sz="4400" dirty="0" smtClean="0"/>
              <a:t>the Pharaoh</a:t>
            </a:r>
            <a:r>
              <a:rPr lang="en-US" sz="4400" dirty="0"/>
              <a:t>. </a:t>
            </a:r>
            <a:r>
              <a:rPr lang="en-US" sz="4400" dirty="0" smtClean="0"/>
              <a:t>When the Pharaoh </a:t>
            </a:r>
            <a:r>
              <a:rPr lang="en-US" sz="4400" dirty="0"/>
              <a:t>is having bad </a:t>
            </a:r>
            <a:r>
              <a:rPr lang="en-US" sz="4400" dirty="0" smtClean="0"/>
              <a:t>dreams, </a:t>
            </a:r>
            <a:r>
              <a:rPr lang="en-US" sz="4400" dirty="0"/>
              <a:t>the butler tells him about </a:t>
            </a:r>
            <a:r>
              <a:rPr lang="en-US" sz="4400" dirty="0" smtClean="0"/>
              <a:t>Joseph who </a:t>
            </a:r>
            <a:r>
              <a:rPr lang="en-US" sz="4400" dirty="0"/>
              <a:t>is sent for and Pharaoh makes him an adviser.  </a:t>
            </a:r>
            <a:endParaRPr lang="en-US" sz="4400" dirty="0" smtClean="0"/>
          </a:p>
          <a:p>
            <a:pPr marL="0" indent="0">
              <a:buNone/>
            </a:pPr>
            <a:r>
              <a:rPr lang="en-US" sz="4400" dirty="0" smtClean="0"/>
              <a:t>Why </a:t>
            </a:r>
            <a:r>
              <a:rPr lang="en-US" sz="4400" dirty="0"/>
              <a:t>do you think Joseph is able to interpret dreams ? Who might be helping </a:t>
            </a:r>
            <a:r>
              <a:rPr lang="en-US" sz="4400" dirty="0" smtClean="0"/>
              <a:t>him, do you think?</a:t>
            </a:r>
            <a:r>
              <a:rPr lang="en-US" sz="4400" dirty="0"/>
              <a:t> </a:t>
            </a:r>
            <a:endParaRPr lang="en-US" sz="4400" b="0" dirty="0" smtClean="0">
              <a:effectLst/>
            </a:endParaRPr>
          </a:p>
          <a:p>
            <a:pPr marL="0" indent="0">
              <a:buNone/>
            </a:pPr>
            <a:r>
              <a:rPr lang="en-US" dirty="0" smtClean="0"/>
              <a:t/>
            </a:r>
            <a:br>
              <a:rPr lang="en-US" dirty="0" smtClean="0"/>
            </a:br>
            <a:endParaRPr lang="en-GB" dirty="0"/>
          </a:p>
        </p:txBody>
      </p:sp>
      <p:pic>
        <p:nvPicPr>
          <p:cNvPr id="5" name="Picture 4"/>
          <p:cNvPicPr>
            <a:picLocks noChangeAspect="1"/>
          </p:cNvPicPr>
          <p:nvPr/>
        </p:nvPicPr>
        <p:blipFill>
          <a:blip r:embed="rId4"/>
          <a:stretch>
            <a:fillRect/>
          </a:stretch>
        </p:blipFill>
        <p:spPr>
          <a:xfrm>
            <a:off x="10963275" y="5233230"/>
            <a:ext cx="706949" cy="1353549"/>
          </a:xfrm>
          <a:prstGeom prst="rect">
            <a:avLst/>
          </a:prstGeom>
        </p:spPr>
      </p:pic>
      <p:pic>
        <p:nvPicPr>
          <p:cNvPr id="6" name="Picture 5"/>
          <p:cNvPicPr>
            <a:picLocks noChangeAspect="1"/>
          </p:cNvPicPr>
          <p:nvPr/>
        </p:nvPicPr>
        <p:blipFill>
          <a:blip r:embed="rId5"/>
          <a:stretch>
            <a:fillRect/>
          </a:stretch>
        </p:blipFill>
        <p:spPr>
          <a:xfrm>
            <a:off x="4796079" y="2272718"/>
            <a:ext cx="2599841" cy="1866015"/>
          </a:xfrm>
          <a:prstGeom prst="rect">
            <a:avLst/>
          </a:prstGeom>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45611" y="223892"/>
            <a:ext cx="609600" cy="609600"/>
          </a:xfrm>
          <a:prstGeom prst="rect">
            <a:avLst/>
          </a:prstGeom>
        </p:spPr>
      </p:pic>
      <p:sp>
        <p:nvSpPr>
          <p:cNvPr id="7" name="TextBox 6"/>
          <p:cNvSpPr txBox="1"/>
          <p:nvPr/>
        </p:nvSpPr>
        <p:spPr>
          <a:xfrm>
            <a:off x="9255211" y="365125"/>
            <a:ext cx="1497999" cy="369332"/>
          </a:xfrm>
          <a:prstGeom prst="rect">
            <a:avLst/>
          </a:prstGeom>
          <a:noFill/>
        </p:spPr>
        <p:txBody>
          <a:bodyPr wrap="square" rtlCol="0">
            <a:spAutoFit/>
          </a:bodyPr>
          <a:lstStyle/>
          <a:p>
            <a:r>
              <a:rPr lang="en-US" dirty="0" smtClean="0"/>
              <a:t>Click to hear</a:t>
            </a:r>
            <a:endParaRPr lang="en-GB" dirty="0"/>
          </a:p>
        </p:txBody>
      </p:sp>
    </p:spTree>
    <p:extLst>
      <p:ext uri="{BB962C8B-B14F-4D97-AF65-F5344CB8AC3E}">
        <p14:creationId xmlns:p14="http://schemas.microsoft.com/office/powerpoint/2010/main" val="2837877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305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Joseph and his brothers meet….</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smtClean="0"/>
              <a:t>Joseph is very successful and becomes a powerful man. Meanwhile in Canaan there is a famine and Jacob (Joseph’s father) sends all of his sons, except Benjamin (who is his youngest son and has comforted him since Joseph ‘died’) to Egypt to ask for help.</a:t>
            </a:r>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r>
              <a:rPr lang="en-US" dirty="0" smtClean="0"/>
              <a:t> The brothers are sent to see Joseph but don’t recognise him – however, he recognises them. He decides to test them to see if they are still as bad as they had been, so he accuses them of being spies and throws them in prison.</a:t>
            </a:r>
            <a:endParaRPr lang="en-US" b="0" dirty="0" smtClean="0">
              <a:effectLst/>
            </a:endParaRPr>
          </a:p>
          <a:p>
            <a:endParaRPr lang="en-GB" dirty="0"/>
          </a:p>
        </p:txBody>
      </p:sp>
      <p:pic>
        <p:nvPicPr>
          <p:cNvPr id="4" name="Picture 3"/>
          <p:cNvPicPr>
            <a:picLocks noChangeAspect="1"/>
          </p:cNvPicPr>
          <p:nvPr/>
        </p:nvPicPr>
        <p:blipFill>
          <a:blip r:embed="rId4"/>
          <a:stretch>
            <a:fillRect/>
          </a:stretch>
        </p:blipFill>
        <p:spPr>
          <a:xfrm>
            <a:off x="4572003" y="3169656"/>
            <a:ext cx="1989436" cy="1755385"/>
          </a:xfrm>
          <a:prstGeom prst="rect">
            <a:avLst/>
          </a:prstGeom>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362302" y="418306"/>
            <a:ext cx="609600" cy="609600"/>
          </a:xfrm>
          <a:prstGeom prst="rect">
            <a:avLst/>
          </a:prstGeom>
        </p:spPr>
      </p:pic>
      <p:sp>
        <p:nvSpPr>
          <p:cNvPr id="6" name="Rectangle 5"/>
          <p:cNvSpPr/>
          <p:nvPr/>
        </p:nvSpPr>
        <p:spPr>
          <a:xfrm>
            <a:off x="9971902" y="538440"/>
            <a:ext cx="1346202" cy="369332"/>
          </a:xfrm>
          <a:prstGeom prst="rect">
            <a:avLst/>
          </a:prstGeom>
        </p:spPr>
        <p:txBody>
          <a:bodyPr wrap="none">
            <a:spAutoFit/>
          </a:bodyPr>
          <a:lstStyle/>
          <a:p>
            <a:r>
              <a:rPr lang="en-US" dirty="0"/>
              <a:t>Click to hear</a:t>
            </a:r>
            <a:endParaRPr lang="en-GB" dirty="0"/>
          </a:p>
        </p:txBody>
      </p:sp>
    </p:spTree>
    <p:extLst>
      <p:ext uri="{BB962C8B-B14F-4D97-AF65-F5344CB8AC3E}">
        <p14:creationId xmlns:p14="http://schemas.microsoft.com/office/powerpoint/2010/main" val="251946359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5868"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66251"/>
          </a:xfrm>
        </p:spPr>
        <p:txBody>
          <a:bodyPr/>
          <a:lstStyle/>
          <a:p>
            <a:r>
              <a:rPr lang="en-US" dirty="0" smtClean="0"/>
              <a:t>Bring me Benjamin…</a:t>
            </a:r>
            <a:endParaRPr lang="en-GB" dirty="0"/>
          </a:p>
        </p:txBody>
      </p:sp>
      <p:sp>
        <p:nvSpPr>
          <p:cNvPr id="3" name="Content Placeholder 2"/>
          <p:cNvSpPr>
            <a:spLocks noGrp="1"/>
          </p:cNvSpPr>
          <p:nvPr>
            <p:ph idx="1"/>
          </p:nvPr>
        </p:nvSpPr>
        <p:spPr>
          <a:xfrm>
            <a:off x="838200" y="1131376"/>
            <a:ext cx="10515600" cy="5726624"/>
          </a:xfrm>
        </p:spPr>
        <p:txBody>
          <a:bodyPr>
            <a:normAutofit lnSpcReduction="10000"/>
          </a:bodyPr>
          <a:lstStyle/>
          <a:p>
            <a:pPr marL="0" indent="0">
              <a:buNone/>
            </a:pPr>
            <a:r>
              <a:rPr lang="en-US" dirty="0" smtClean="0"/>
              <a:t>After three days Joseph sets all of his brothers except one, free - he sends the others home with wheat but says they must return with Benjamin (their youngest brother). </a:t>
            </a:r>
          </a:p>
          <a:p>
            <a:pPr marL="0" indent="0">
              <a:buNone/>
            </a:pPr>
            <a:endParaRPr lang="en-US" dirty="0"/>
          </a:p>
          <a:p>
            <a:pPr marL="0" indent="0">
              <a:buNone/>
            </a:pPr>
            <a:endParaRPr lang="en-US" dirty="0" smtClean="0"/>
          </a:p>
          <a:p>
            <a:pPr marL="0" indent="0">
              <a:buNone/>
            </a:pPr>
            <a:r>
              <a:rPr lang="en-US" dirty="0" smtClean="0"/>
              <a:t>When they come back Joseph hides a silver cup in Benjamin’s sack and when the brothers leave to go home, Joseph orders his servants to search them. The cup is then found. Joseph says whoever has stolen it must stay and be his slave. </a:t>
            </a:r>
          </a:p>
          <a:p>
            <a:pPr marL="0" indent="0">
              <a:buNone/>
            </a:pPr>
            <a:endParaRPr lang="en-US" dirty="0"/>
          </a:p>
          <a:p>
            <a:pPr marL="0" indent="0">
              <a:buNone/>
            </a:pPr>
            <a:endParaRPr lang="en-US" dirty="0" smtClean="0"/>
          </a:p>
          <a:p>
            <a:pPr marL="0" indent="0">
              <a:buNone/>
            </a:pPr>
            <a:r>
              <a:rPr lang="en-US" dirty="0" smtClean="0"/>
              <a:t>Why do you think Joseph did this? What do you think the brothers will do? What would you do if you were one of the brothers?</a:t>
            </a:r>
            <a:endParaRPr lang="en-US" b="0" dirty="0" smtClean="0">
              <a:effectLst/>
            </a:endParaRPr>
          </a:p>
          <a:p>
            <a:endParaRPr lang="en-GB" dirty="0"/>
          </a:p>
        </p:txBody>
      </p:sp>
      <p:pic>
        <p:nvPicPr>
          <p:cNvPr id="4" name="Picture 3"/>
          <p:cNvPicPr>
            <a:picLocks noChangeAspect="1"/>
          </p:cNvPicPr>
          <p:nvPr/>
        </p:nvPicPr>
        <p:blipFill>
          <a:blip r:embed="rId4"/>
          <a:stretch>
            <a:fillRect/>
          </a:stretch>
        </p:blipFill>
        <p:spPr>
          <a:xfrm>
            <a:off x="6772759" y="1939669"/>
            <a:ext cx="1739765" cy="1231218"/>
          </a:xfrm>
          <a:prstGeom prst="rect">
            <a:avLst/>
          </a:prstGeom>
        </p:spPr>
      </p:pic>
      <p:pic>
        <p:nvPicPr>
          <p:cNvPr id="5" name="Picture 4"/>
          <p:cNvPicPr>
            <a:picLocks noChangeAspect="1"/>
          </p:cNvPicPr>
          <p:nvPr/>
        </p:nvPicPr>
        <p:blipFill>
          <a:blip r:embed="rId5"/>
          <a:stretch>
            <a:fillRect/>
          </a:stretch>
        </p:blipFill>
        <p:spPr>
          <a:xfrm>
            <a:off x="5331417" y="4353680"/>
            <a:ext cx="1688548" cy="1283602"/>
          </a:xfrm>
          <a:prstGeom prst="rect">
            <a:avLst/>
          </a:prstGeom>
        </p:spPr>
      </p:pic>
      <p:pic>
        <p:nvPicPr>
          <p:cNvPr id="6" name="Picture 5"/>
          <p:cNvPicPr>
            <a:picLocks noChangeAspect="1"/>
          </p:cNvPicPr>
          <p:nvPr/>
        </p:nvPicPr>
        <p:blipFill>
          <a:blip r:embed="rId6"/>
          <a:stretch>
            <a:fillRect/>
          </a:stretch>
        </p:blipFill>
        <p:spPr>
          <a:xfrm>
            <a:off x="11353800" y="5343813"/>
            <a:ext cx="706949" cy="1353549"/>
          </a:xfrm>
          <a:prstGeom prst="rect">
            <a:avLst/>
          </a:prstGeom>
        </p:spPr>
      </p:pic>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621795" y="365125"/>
            <a:ext cx="609600" cy="609600"/>
          </a:xfrm>
          <a:prstGeom prst="rect">
            <a:avLst/>
          </a:prstGeom>
        </p:spPr>
      </p:pic>
      <p:sp>
        <p:nvSpPr>
          <p:cNvPr id="8" name="Rectangle 7"/>
          <p:cNvSpPr/>
          <p:nvPr/>
        </p:nvSpPr>
        <p:spPr>
          <a:xfrm>
            <a:off x="10231395" y="485259"/>
            <a:ext cx="1346202" cy="369332"/>
          </a:xfrm>
          <a:prstGeom prst="rect">
            <a:avLst/>
          </a:prstGeom>
        </p:spPr>
        <p:txBody>
          <a:bodyPr wrap="none">
            <a:spAutoFit/>
          </a:bodyPr>
          <a:lstStyle/>
          <a:p>
            <a:r>
              <a:rPr lang="en-US" dirty="0"/>
              <a:t>Click to hear</a:t>
            </a:r>
            <a:endParaRPr lang="en-GB" dirty="0"/>
          </a:p>
        </p:txBody>
      </p:sp>
    </p:spTree>
    <p:extLst>
      <p:ext uri="{BB962C8B-B14F-4D97-AF65-F5344CB8AC3E}">
        <p14:creationId xmlns:p14="http://schemas.microsoft.com/office/powerpoint/2010/main" val="16409523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5971"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Joseph and the big reveal…</a:t>
            </a:r>
            <a:endParaRPr lang="en-GB" dirty="0"/>
          </a:p>
        </p:txBody>
      </p:sp>
      <p:sp>
        <p:nvSpPr>
          <p:cNvPr id="3" name="Content Placeholder 2"/>
          <p:cNvSpPr>
            <a:spLocks noGrp="1"/>
          </p:cNvSpPr>
          <p:nvPr>
            <p:ph idx="1"/>
          </p:nvPr>
        </p:nvSpPr>
        <p:spPr/>
        <p:txBody>
          <a:bodyPr>
            <a:normAutofit/>
          </a:bodyPr>
          <a:lstStyle/>
          <a:p>
            <a:pPr marL="0" indent="0">
              <a:buNone/>
            </a:pPr>
            <a:r>
              <a:rPr lang="en-US" dirty="0" smtClean="0"/>
              <a:t>The brothers know how upset Jacob will be and offer to take Benjamin’s place. Now Joseph knows they have changed and reveals who he is. </a:t>
            </a:r>
          </a:p>
          <a:p>
            <a:pPr marL="0" indent="0">
              <a:buNone/>
            </a:pPr>
            <a:r>
              <a:rPr lang="en-US" dirty="0" smtClean="0"/>
              <a:t>Afterwards, he tells his brothers to go and get the rest of their Hebrew family and come to live in Egypt. </a:t>
            </a:r>
            <a:endParaRPr lang="en-GB" dirty="0"/>
          </a:p>
        </p:txBody>
      </p:sp>
      <p:pic>
        <p:nvPicPr>
          <p:cNvPr id="5" name="Picture 4"/>
          <p:cNvPicPr>
            <a:picLocks noChangeAspect="1"/>
          </p:cNvPicPr>
          <p:nvPr/>
        </p:nvPicPr>
        <p:blipFill>
          <a:blip r:embed="rId4"/>
          <a:stretch>
            <a:fillRect/>
          </a:stretch>
        </p:blipFill>
        <p:spPr>
          <a:xfrm>
            <a:off x="4106105" y="4315350"/>
            <a:ext cx="3979790" cy="1996550"/>
          </a:xfrm>
          <a:prstGeom prst="rect">
            <a:avLst/>
          </a:prstGeom>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560010" y="230188"/>
            <a:ext cx="609600" cy="609600"/>
          </a:xfrm>
          <a:prstGeom prst="rect">
            <a:avLst/>
          </a:prstGeom>
        </p:spPr>
      </p:pic>
      <p:sp>
        <p:nvSpPr>
          <p:cNvPr id="6" name="Rectangle 5"/>
          <p:cNvSpPr/>
          <p:nvPr/>
        </p:nvSpPr>
        <p:spPr>
          <a:xfrm>
            <a:off x="10169610" y="350322"/>
            <a:ext cx="1346202" cy="369332"/>
          </a:xfrm>
          <a:prstGeom prst="rect">
            <a:avLst/>
          </a:prstGeom>
        </p:spPr>
        <p:txBody>
          <a:bodyPr wrap="none">
            <a:spAutoFit/>
          </a:bodyPr>
          <a:lstStyle/>
          <a:p>
            <a:r>
              <a:rPr lang="en-US" dirty="0"/>
              <a:t>Click to hear</a:t>
            </a:r>
            <a:endParaRPr lang="en-GB" dirty="0"/>
          </a:p>
        </p:txBody>
      </p:sp>
    </p:spTree>
    <p:extLst>
      <p:ext uri="{BB962C8B-B14F-4D97-AF65-F5344CB8AC3E}">
        <p14:creationId xmlns:p14="http://schemas.microsoft.com/office/powerpoint/2010/main" val="349246330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1004"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Many years later…</a:t>
            </a:r>
            <a:endParaRPr lang="en-GB" dirty="0"/>
          </a:p>
        </p:txBody>
      </p:sp>
      <p:sp>
        <p:nvSpPr>
          <p:cNvPr id="3" name="Content Placeholder 2"/>
          <p:cNvSpPr>
            <a:spLocks noGrp="1"/>
          </p:cNvSpPr>
          <p:nvPr>
            <p:ph idx="1"/>
          </p:nvPr>
        </p:nvSpPr>
        <p:spPr/>
        <p:txBody>
          <a:bodyPr/>
          <a:lstStyle/>
          <a:p>
            <a:pPr marL="0" indent="0">
              <a:buNone/>
            </a:pPr>
            <a:r>
              <a:rPr lang="en-US" dirty="0" smtClean="0"/>
              <a:t>All goes well for the family for many years, but after Joseph and the Pharaoh die, a new Pharaoh becomes worried that there are too many Hebrews living in Egypt and they will become more powerful than him and take over. </a:t>
            </a:r>
          </a:p>
          <a:p>
            <a:pPr marL="0" indent="0">
              <a:buNone/>
            </a:pPr>
            <a:endParaRPr lang="en-US" dirty="0" smtClean="0"/>
          </a:p>
          <a:p>
            <a:pPr marL="0" indent="0">
              <a:buNone/>
            </a:pPr>
            <a:r>
              <a:rPr lang="en-US" dirty="0" smtClean="0"/>
              <a:t>How can the Pharaoh solve the problem? What would you do in his place?</a:t>
            </a:r>
            <a:endParaRPr lang="en-US" b="0" dirty="0" smtClean="0">
              <a:effectLst/>
            </a:endParaRPr>
          </a:p>
          <a:p>
            <a:endParaRPr lang="en-GB" dirty="0"/>
          </a:p>
        </p:txBody>
      </p:sp>
      <p:pic>
        <p:nvPicPr>
          <p:cNvPr id="4" name="Picture 3"/>
          <p:cNvPicPr>
            <a:picLocks noChangeAspect="1"/>
          </p:cNvPicPr>
          <p:nvPr/>
        </p:nvPicPr>
        <p:blipFill>
          <a:blip r:embed="rId4"/>
          <a:stretch>
            <a:fillRect/>
          </a:stretch>
        </p:blipFill>
        <p:spPr>
          <a:xfrm>
            <a:off x="11000325" y="4117351"/>
            <a:ext cx="706949" cy="1353549"/>
          </a:xfrm>
          <a:prstGeom prst="rect">
            <a:avLst/>
          </a:prstGeom>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362303" y="418306"/>
            <a:ext cx="609600" cy="609600"/>
          </a:xfrm>
          <a:prstGeom prst="rect">
            <a:avLst/>
          </a:prstGeom>
        </p:spPr>
      </p:pic>
      <p:sp>
        <p:nvSpPr>
          <p:cNvPr id="6" name="Rectangle 5"/>
          <p:cNvSpPr/>
          <p:nvPr/>
        </p:nvSpPr>
        <p:spPr>
          <a:xfrm>
            <a:off x="9971903" y="538440"/>
            <a:ext cx="1346202" cy="369332"/>
          </a:xfrm>
          <a:prstGeom prst="rect">
            <a:avLst/>
          </a:prstGeom>
        </p:spPr>
        <p:txBody>
          <a:bodyPr wrap="none">
            <a:spAutoFit/>
          </a:bodyPr>
          <a:lstStyle/>
          <a:p>
            <a:r>
              <a:rPr lang="en-US" dirty="0"/>
              <a:t>Click to hear</a:t>
            </a:r>
            <a:endParaRPr lang="en-GB" dirty="0"/>
          </a:p>
        </p:txBody>
      </p:sp>
    </p:spTree>
    <p:extLst>
      <p:ext uri="{BB962C8B-B14F-4D97-AF65-F5344CB8AC3E}">
        <p14:creationId xmlns:p14="http://schemas.microsoft.com/office/powerpoint/2010/main" val="378413184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2168"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answer…</a:t>
            </a:r>
            <a:endParaRPr lang="en-GB" dirty="0"/>
          </a:p>
        </p:txBody>
      </p:sp>
      <p:sp>
        <p:nvSpPr>
          <p:cNvPr id="3" name="Content Placeholder 2"/>
          <p:cNvSpPr>
            <a:spLocks noGrp="1"/>
          </p:cNvSpPr>
          <p:nvPr>
            <p:ph idx="1"/>
          </p:nvPr>
        </p:nvSpPr>
        <p:spPr/>
        <p:txBody>
          <a:bodyPr/>
          <a:lstStyle/>
          <a:p>
            <a:pPr marL="0" indent="0">
              <a:buNone/>
            </a:pPr>
            <a:r>
              <a:rPr lang="en-US" dirty="0" smtClean="0"/>
              <a:t>The Pharaoh  decided to make the </a:t>
            </a:r>
            <a:r>
              <a:rPr lang="en-US" smtClean="0"/>
              <a:t>Hebrews slaves, </a:t>
            </a:r>
            <a:r>
              <a:rPr lang="en-US" dirty="0" smtClean="0"/>
              <a:t>so they had no power and would be </a:t>
            </a:r>
            <a:r>
              <a:rPr lang="en-US" smtClean="0"/>
              <a:t>weakened by all the hard </a:t>
            </a:r>
            <a:r>
              <a:rPr lang="en-US" dirty="0" smtClean="0"/>
              <a:t>work. But the Hebrews believed they were special to God and were his chosen people – the ones he would look after and care for above all others.</a:t>
            </a:r>
            <a:endParaRPr lang="en-US" b="0" dirty="0" smtClean="0">
              <a:effectLst/>
            </a:endParaRPr>
          </a:p>
          <a:p>
            <a:endParaRPr lang="en-GB" dirty="0"/>
          </a:p>
        </p:txBody>
      </p:sp>
      <p:pic>
        <p:nvPicPr>
          <p:cNvPr id="4" name="Picture 3"/>
          <p:cNvPicPr>
            <a:picLocks noChangeAspect="1"/>
          </p:cNvPicPr>
          <p:nvPr/>
        </p:nvPicPr>
        <p:blipFill>
          <a:blip r:embed="rId4"/>
          <a:stretch>
            <a:fillRect/>
          </a:stretch>
        </p:blipFill>
        <p:spPr>
          <a:xfrm>
            <a:off x="4525506" y="3959413"/>
            <a:ext cx="3148496" cy="2095007"/>
          </a:xfrm>
          <a:prstGeom prst="rect">
            <a:avLst/>
          </a:prstGeom>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671222" y="365125"/>
            <a:ext cx="609600" cy="609600"/>
          </a:xfrm>
          <a:prstGeom prst="rect">
            <a:avLst/>
          </a:prstGeom>
        </p:spPr>
      </p:pic>
      <p:sp>
        <p:nvSpPr>
          <p:cNvPr id="6" name="Rectangle 5"/>
          <p:cNvSpPr/>
          <p:nvPr/>
        </p:nvSpPr>
        <p:spPr>
          <a:xfrm>
            <a:off x="10280822" y="485259"/>
            <a:ext cx="1346202" cy="369332"/>
          </a:xfrm>
          <a:prstGeom prst="rect">
            <a:avLst/>
          </a:prstGeom>
        </p:spPr>
        <p:txBody>
          <a:bodyPr wrap="none">
            <a:spAutoFit/>
          </a:bodyPr>
          <a:lstStyle/>
          <a:p>
            <a:r>
              <a:rPr lang="en-US" dirty="0"/>
              <a:t>Click to hear</a:t>
            </a:r>
            <a:endParaRPr lang="en-GB" dirty="0"/>
          </a:p>
        </p:txBody>
      </p:sp>
    </p:spTree>
    <p:extLst>
      <p:ext uri="{BB962C8B-B14F-4D97-AF65-F5344CB8AC3E}">
        <p14:creationId xmlns:p14="http://schemas.microsoft.com/office/powerpoint/2010/main" val="508961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2155"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Your Task today…</a:t>
            </a:r>
            <a:endParaRPr lang="en-GB" dirty="0"/>
          </a:p>
        </p:txBody>
      </p:sp>
      <p:sp>
        <p:nvSpPr>
          <p:cNvPr id="3" name="Content Placeholder 2"/>
          <p:cNvSpPr>
            <a:spLocks noGrp="1"/>
          </p:cNvSpPr>
          <p:nvPr>
            <p:ph idx="1"/>
          </p:nvPr>
        </p:nvSpPr>
        <p:spPr/>
        <p:txBody>
          <a:bodyPr>
            <a:normAutofit fontScale="62500" lnSpcReduction="20000"/>
          </a:bodyPr>
          <a:lstStyle/>
          <a:p>
            <a:pPr marL="0" indent="0">
              <a:buNone/>
            </a:pPr>
            <a:r>
              <a:rPr lang="en-US" dirty="0" smtClean="0"/>
              <a:t>Now </a:t>
            </a:r>
            <a:r>
              <a:rPr lang="en-US" dirty="0"/>
              <a:t>you have shared the story of </a:t>
            </a:r>
            <a:r>
              <a:rPr lang="en-US" dirty="0" smtClean="0"/>
              <a:t>Joseph, </a:t>
            </a:r>
            <a:r>
              <a:rPr lang="en-US" dirty="0"/>
              <a:t>what questions would you like to </a:t>
            </a:r>
            <a:r>
              <a:rPr lang="en-US" dirty="0" smtClean="0"/>
              <a:t>ask to:</a:t>
            </a:r>
          </a:p>
          <a:p>
            <a:pPr marL="514350" indent="-514350">
              <a:buAutoNum type="arabicPeriod"/>
            </a:pPr>
            <a:r>
              <a:rPr lang="en-US" dirty="0" smtClean="0"/>
              <a:t>Joseph</a:t>
            </a:r>
          </a:p>
          <a:p>
            <a:pPr marL="514350" indent="-514350">
              <a:buAutoNum type="arabicPeriod"/>
            </a:pPr>
            <a:r>
              <a:rPr lang="en-US" dirty="0" smtClean="0"/>
              <a:t>Jacob</a:t>
            </a:r>
          </a:p>
          <a:p>
            <a:pPr marL="514350" indent="-514350">
              <a:buAutoNum type="arabicPeriod"/>
            </a:pPr>
            <a:r>
              <a:rPr lang="en-US" dirty="0" smtClean="0"/>
              <a:t>The new pharaoh</a:t>
            </a:r>
          </a:p>
          <a:p>
            <a:pPr marL="0" indent="0">
              <a:buNone/>
            </a:pPr>
            <a:endParaRPr lang="en-US" dirty="0" smtClean="0"/>
          </a:p>
          <a:p>
            <a:pPr marL="0" indent="0">
              <a:buNone/>
            </a:pPr>
            <a:r>
              <a:rPr lang="en-US" dirty="0" smtClean="0"/>
              <a:t>Think of different ways of starting your questions. You could start them with:</a:t>
            </a:r>
          </a:p>
          <a:p>
            <a:r>
              <a:rPr lang="en-US" dirty="0"/>
              <a:t>Why did you</a:t>
            </a:r>
            <a:r>
              <a:rPr lang="en-US" dirty="0" smtClean="0"/>
              <a:t>….?</a:t>
            </a:r>
            <a:endParaRPr lang="en-US" dirty="0"/>
          </a:p>
          <a:p>
            <a:r>
              <a:rPr lang="en-US" dirty="0"/>
              <a:t>How did you </a:t>
            </a:r>
            <a:r>
              <a:rPr lang="en-US" dirty="0" smtClean="0"/>
              <a:t>feel </a:t>
            </a:r>
            <a:r>
              <a:rPr lang="en-US" dirty="0"/>
              <a:t>when </a:t>
            </a:r>
            <a:r>
              <a:rPr lang="en-US" dirty="0" smtClean="0"/>
              <a:t>….?</a:t>
            </a:r>
            <a:endParaRPr lang="en-US" dirty="0"/>
          </a:p>
          <a:p>
            <a:r>
              <a:rPr lang="en-US" dirty="0"/>
              <a:t>Do you think </a:t>
            </a:r>
            <a:r>
              <a:rPr lang="en-US" dirty="0" smtClean="0"/>
              <a:t>……?</a:t>
            </a:r>
            <a:endParaRPr lang="en-US" dirty="0"/>
          </a:p>
          <a:p>
            <a:pPr marL="0" indent="0">
              <a:buNone/>
            </a:pPr>
            <a:endParaRPr lang="en-US" dirty="0" smtClean="0"/>
          </a:p>
          <a:p>
            <a:pPr marL="0" indent="0">
              <a:buNone/>
            </a:pPr>
            <a:r>
              <a:rPr lang="en-US" dirty="0" smtClean="0"/>
              <a:t>Write your questions down and email them in to the Year3/4 Team.</a:t>
            </a:r>
          </a:p>
          <a:p>
            <a:pPr marL="0" indent="0">
              <a:buNone/>
            </a:pPr>
            <a:endParaRPr lang="en-US" dirty="0" smtClean="0"/>
          </a:p>
          <a:p>
            <a:pPr marL="0" indent="0">
              <a:buNone/>
            </a:pPr>
            <a:r>
              <a:rPr lang="en-US" dirty="0" smtClean="0"/>
              <a:t>When you have written your questions move on to the next slide.</a:t>
            </a:r>
            <a:endParaRPr lang="en-GB" dirty="0"/>
          </a:p>
        </p:txBody>
      </p:sp>
      <p:sp>
        <p:nvSpPr>
          <p:cNvPr id="6" name="Rectangle 5"/>
          <p:cNvSpPr/>
          <p:nvPr/>
        </p:nvSpPr>
        <p:spPr>
          <a:xfrm>
            <a:off x="9848335" y="541377"/>
            <a:ext cx="1346202" cy="369332"/>
          </a:xfrm>
          <a:prstGeom prst="rect">
            <a:avLst/>
          </a:prstGeom>
        </p:spPr>
        <p:txBody>
          <a:bodyPr wrap="none">
            <a:spAutoFit/>
          </a:bodyPr>
          <a:lstStyle/>
          <a:p>
            <a:r>
              <a:rPr lang="en-US" dirty="0"/>
              <a:t>Click to hear</a:t>
            </a:r>
            <a:endParaRPr lang="en-GB" dirty="0"/>
          </a:p>
        </p:txBody>
      </p:sp>
      <p:pic>
        <p:nvPicPr>
          <p:cNvPr id="8"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238735" y="418306"/>
            <a:ext cx="609600" cy="609600"/>
          </a:xfrm>
          <a:prstGeom prst="rect">
            <a:avLst/>
          </a:prstGeom>
        </p:spPr>
      </p:pic>
    </p:spTree>
    <p:extLst>
      <p:ext uri="{BB962C8B-B14F-4D97-AF65-F5344CB8AC3E}">
        <p14:creationId xmlns:p14="http://schemas.microsoft.com/office/powerpoint/2010/main" val="100379449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6087"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1217" y="1639034"/>
            <a:ext cx="10515600" cy="847963"/>
          </a:xfrm>
        </p:spPr>
        <p:txBody>
          <a:bodyPr>
            <a:noAutofit/>
          </a:bodyPr>
          <a:lstStyle/>
          <a:p>
            <a:r>
              <a:rPr lang="en-US" sz="3600" dirty="0" smtClean="0"/>
              <a:t>Now you can watch the </a:t>
            </a:r>
            <a:r>
              <a:rPr lang="en-US" sz="3600" dirty="0" smtClean="0"/>
              <a:t>clip that is </a:t>
            </a:r>
            <a:r>
              <a:rPr lang="en-US" sz="3600" dirty="0" err="1" smtClean="0"/>
              <a:t>lnked</a:t>
            </a:r>
            <a:r>
              <a:rPr lang="en-US" sz="3600" dirty="0" smtClean="0"/>
              <a:t> </a:t>
            </a:r>
            <a:r>
              <a:rPr lang="en-US" sz="3600" dirty="0" smtClean="0"/>
              <a:t>shown below… </a:t>
            </a:r>
            <a:endParaRPr lang="en-GB" sz="3600" dirty="0"/>
          </a:p>
        </p:txBody>
      </p:sp>
      <p:sp>
        <p:nvSpPr>
          <p:cNvPr id="3" name="Content Placeholder 2"/>
          <p:cNvSpPr>
            <a:spLocks noGrp="1"/>
          </p:cNvSpPr>
          <p:nvPr>
            <p:ph idx="1"/>
          </p:nvPr>
        </p:nvSpPr>
        <p:spPr>
          <a:xfrm>
            <a:off x="721217" y="3637227"/>
            <a:ext cx="11912958" cy="857988"/>
          </a:xfrm>
        </p:spPr>
        <p:txBody>
          <a:bodyPr>
            <a:normAutofit lnSpcReduction="10000"/>
          </a:bodyPr>
          <a:lstStyle/>
          <a:p>
            <a:pPr marL="0" indent="0">
              <a:buNone/>
            </a:pPr>
            <a:r>
              <a:rPr lang="en-GB" sz="2400" u="sng" dirty="0" smtClean="0">
                <a:solidFill>
                  <a:schemeClr val="accent1">
                    <a:lumMod val="75000"/>
                  </a:schemeClr>
                </a:solidFill>
                <a:hlinkClick r:id="rId4"/>
              </a:rPr>
              <a:t>Testament </a:t>
            </a:r>
            <a:r>
              <a:rPr lang="en-GB" sz="2400" u="sng" dirty="0">
                <a:solidFill>
                  <a:schemeClr val="accent1">
                    <a:lumMod val="75000"/>
                  </a:schemeClr>
                </a:solidFill>
                <a:hlinkClick r:id="rId4"/>
              </a:rPr>
              <a:t>- Bible In Animation - Joseph [2/3</a:t>
            </a:r>
            <a:r>
              <a:rPr lang="en-GB" sz="2400" u="sng" dirty="0" smtClean="0">
                <a:solidFill>
                  <a:schemeClr val="accent1">
                    <a:lumMod val="75000"/>
                  </a:schemeClr>
                </a:solidFill>
                <a:hlinkClick r:id="rId4"/>
              </a:rPr>
              <a:t>]</a:t>
            </a:r>
            <a:endParaRPr lang="en-GB" sz="2400" dirty="0" smtClean="0"/>
          </a:p>
          <a:p>
            <a:pPr marL="0" indent="0">
              <a:buNone/>
            </a:pPr>
            <a:r>
              <a:rPr lang="en-US" sz="2400" dirty="0" smtClean="0"/>
              <a:t>Will you add some more questions or will you now change some of your questions?</a:t>
            </a:r>
            <a:r>
              <a:rPr lang="en-US" sz="2400" dirty="0"/>
              <a:t> </a:t>
            </a:r>
            <a:endParaRPr lang="en-GB" sz="2400" dirty="0"/>
          </a:p>
          <a:p>
            <a:endParaRPr lang="en-GB" dirty="0"/>
          </a:p>
        </p:txBody>
      </p:sp>
      <p:sp>
        <p:nvSpPr>
          <p:cNvPr id="5" name="Rectangle 4"/>
          <p:cNvSpPr/>
          <p:nvPr/>
        </p:nvSpPr>
        <p:spPr>
          <a:xfrm>
            <a:off x="10746376" y="119472"/>
            <a:ext cx="1346202" cy="369332"/>
          </a:xfrm>
          <a:prstGeom prst="rect">
            <a:avLst/>
          </a:prstGeom>
        </p:spPr>
        <p:txBody>
          <a:bodyPr wrap="none">
            <a:spAutoFit/>
          </a:bodyPr>
          <a:lstStyle/>
          <a:p>
            <a:r>
              <a:rPr lang="en-US" dirty="0"/>
              <a:t>Click to hear</a:t>
            </a:r>
            <a:endParaRPr lang="en-GB" dirty="0"/>
          </a:p>
        </p:txBody>
      </p: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021388" y="0"/>
            <a:ext cx="609600" cy="609600"/>
          </a:xfrm>
          <a:prstGeom prst="rect">
            <a:avLst/>
          </a:prstGeom>
        </p:spPr>
      </p:pic>
    </p:spTree>
    <p:extLst>
      <p:ext uri="{BB962C8B-B14F-4D97-AF65-F5344CB8AC3E}">
        <p14:creationId xmlns:p14="http://schemas.microsoft.com/office/powerpoint/2010/main" val="24160510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228"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588</TotalTime>
  <Words>648</Words>
  <Application>Microsoft Office PowerPoint</Application>
  <PresentationFormat>Widescreen</PresentationFormat>
  <Paragraphs>62</Paragraphs>
  <Slides>9</Slides>
  <Notes>0</Notes>
  <HiddenSlides>0</HiddenSlides>
  <MMClips>8</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Joseph’s story</vt:lpstr>
      <vt:lpstr>Joseph in prison…</vt:lpstr>
      <vt:lpstr>Joseph and his brothers meet….</vt:lpstr>
      <vt:lpstr>Bring me Benjamin…</vt:lpstr>
      <vt:lpstr>Joseph and the big reveal…</vt:lpstr>
      <vt:lpstr>Many years later…</vt:lpstr>
      <vt:lpstr>The answer…</vt:lpstr>
      <vt:lpstr>Your Task today…</vt:lpstr>
      <vt:lpstr>Now you can watch the clip that is lnked shown below…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Joseph’s story</dc:title>
  <dc:creator>miss.martin</dc:creator>
  <cp:lastModifiedBy>mr.bearman</cp:lastModifiedBy>
  <cp:revision>24</cp:revision>
  <dcterms:created xsi:type="dcterms:W3CDTF">2021-01-07T10:52:10Z</dcterms:created>
  <dcterms:modified xsi:type="dcterms:W3CDTF">2021-01-10T17:31:17Z</dcterms:modified>
</cp:coreProperties>
</file>