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</p:sldIdLst>
  <p:sldSz cy="5143500" cx="9144000"/>
  <p:notesSz cx="6858000" cy="9144000"/>
  <p:embeddedFontLst>
    <p:embeddedFont>
      <p:font typeface="Amatic SC"/>
      <p:regular r:id="rId15"/>
      <p:bold r:id="rId16"/>
    </p:embeddedFont>
    <p:embeddedFont>
      <p:font typeface="Source Code Pro"/>
      <p:regular r:id="rId17"/>
      <p:bold r:id="rId18"/>
      <p:italic r:id="rId19"/>
      <p:boldItalic r:id="rId20"/>
    </p:embeddedFont>
    <p:embeddedFont>
      <p:font typeface="Coming Soon"/>
      <p:regular r:id="rId2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1B1C7A88-5239-43E7-9530-2C141FA0C593}">
  <a:tblStyle styleId="{1B1C7A88-5239-43E7-9530-2C141FA0C59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font" Target="fonts/SourceCodePro-boldItalic.fntdata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21" Type="http://schemas.openxmlformats.org/officeDocument/2006/relationships/font" Target="fonts/ComingSoon-regular.fntdata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font" Target="fonts/AmaticSC-regular.fntdata"/><Relationship Id="rId14" Type="http://schemas.openxmlformats.org/officeDocument/2006/relationships/slide" Target="slides/slide8.xml"/><Relationship Id="rId17" Type="http://schemas.openxmlformats.org/officeDocument/2006/relationships/font" Target="fonts/SourceCodePro-regular.fntdata"/><Relationship Id="rId16" Type="http://schemas.openxmlformats.org/officeDocument/2006/relationships/font" Target="fonts/AmaticSC-bold.fntdata"/><Relationship Id="rId5" Type="http://schemas.openxmlformats.org/officeDocument/2006/relationships/slideMaster" Target="slideMasters/slideMaster1.xml"/><Relationship Id="rId19" Type="http://schemas.openxmlformats.org/officeDocument/2006/relationships/font" Target="fonts/SourceCodePro-italic.fntdata"/><Relationship Id="rId6" Type="http://schemas.openxmlformats.org/officeDocument/2006/relationships/notesMaster" Target="notesMasters/notesMaster1.xml"/><Relationship Id="rId18" Type="http://schemas.openxmlformats.org/officeDocument/2006/relationships/font" Target="fonts/SourceCodePro-bold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ge25432c097_0_1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4" name="Google Shape;54;ge25432c097_0_1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e34835c65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e34835c65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e25432c097_0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e25432c097_0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e28aa18dd0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e28aa18dd0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e28aa18dd0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e28aa18dd0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e28aa18dd0_0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e28aa18dd0_0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e25432c097_0_2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8" name="Google Shape;118;ge25432c097_0_2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ge417bd9903_0_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8" name="Google Shape;128;ge417bd9903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12" name="Google Shape;12;p2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13" name="Google Shape;13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bg>
      <p:bgPr>
        <a:solidFill>
          <a:schemeClr val="dk1"/>
        </a:solidFill>
      </p:bgPr>
    </p:bg>
    <p:spTree>
      <p:nvGrpSpPr>
        <p:cNvPr id="14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5" name="Google Shape;25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6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28" name="Google Shape;28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31" name="Google Shape;31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2" name="Google Shape;32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4"/>
        </a:solidFill>
      </p:bgPr>
    </p:bg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8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35" name="Google Shape;35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9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38" name="Google Shape;38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9" name="Google Shape;39;p9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40" name="Google Shape;40;p9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41" name="Google Shape;41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42" name="Google Shape;42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10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45" name="Google Shape;45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6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11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48" name="Google Shape;48;p11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49" name="Google Shape;4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beach-day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allsaintsprimaryschoolmaldon.co.uk/lks2-2/" TargetMode="External"/><Relationship Id="rId4" Type="http://schemas.openxmlformats.org/officeDocument/2006/relationships/hyperlink" Target="mailto:year34@allsaintsprimaryschoolmaldon.co.uk" TargetMode="Externa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hyperlink" Target="http://www.youtube.com/watch?v=4z95SAFud7w" TargetMode="External"/><Relationship Id="rId4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slide" Target="/ppt/slides/slide4.xml"/><Relationship Id="rId4" Type="http://schemas.openxmlformats.org/officeDocument/2006/relationships/slide" Target="/ppt/slides/slide7.xml"/><Relationship Id="rId5" Type="http://schemas.openxmlformats.org/officeDocument/2006/relationships/slide" Target="/ppt/slides/slide8.xml"/><Relationship Id="rId6" Type="http://schemas.openxmlformats.org/officeDocument/2006/relationships/slide" Target="/ppt/slides/slide8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slide" Target="/ppt/slides/slide3.xml"/><Relationship Id="rId4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slide" Target="/ppt/slides/slide3.xml"/><Relationship Id="rId4" Type="http://schemas.openxmlformats.org/officeDocument/2006/relationships/hyperlink" Target="https://whiterosemaths.com/homelearning/year-4/summer-week-11-geometry-position-and-direction/" TargetMode="External"/><Relationship Id="rId5" Type="http://schemas.openxmlformats.org/officeDocument/2006/relationships/hyperlink" Target="https://primarysite-prod-sorted.s3.amazonaws.com/all-saints-maldon/UploadedDocument/34595259926c432ebbcec801d0b8288a/maths-friday-2nd-july-translation-with-coordinates.pdf" TargetMode="External"/><Relationship Id="rId6" Type="http://schemas.openxmlformats.org/officeDocument/2006/relationships/image" Target="../media/image3.png"/><Relationship Id="rId7" Type="http://schemas.openxmlformats.org/officeDocument/2006/relationships/hyperlink" Target="https://primarysite-prod-sorted.s3.amazonaws.com/all-saints-maldon/UploadedDocument/34595259926c432ebbcec801d0b8288a/maths-friday-2nd-july-translation-with-coordinates.pdf" TargetMode="External"/><Relationship Id="rId8" Type="http://schemas.openxmlformats.org/officeDocument/2006/relationships/image" Target="../media/image2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slide" Target="/ppt/slides/slide3.xml"/><Relationship Id="rId4" Type="http://schemas.openxmlformats.org/officeDocument/2006/relationships/hyperlink" Target="https://primarysite-prod-sorted.s3.amazonaws.com/all-saints-maldon/UploadedDocument/e77c7a95397c4aaaa40b63eeba66f98f/pshe-a-time-for-reflection....pdf" TargetMode="External"/><Relationship Id="rId5" Type="http://schemas.openxmlformats.org/officeDocument/2006/relationships/image" Target="../media/image4.png"/><Relationship Id="rId6" Type="http://schemas.openxmlformats.org/officeDocument/2006/relationships/hyperlink" Target="https://primarysite-prod-sorted.s3.amazonaws.com/all-saints-maldon/UploadedDocument/e77c7a95397c4aaaa40b63eeba66f98f/pshe-a-time-for-reflection...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3BA96"/>
        </a:solidFill>
      </p:bgPr>
    </p:bg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 txBox="1"/>
          <p:nvPr>
            <p:ph type="ctrTitle"/>
          </p:nvPr>
        </p:nvSpPr>
        <p:spPr>
          <a:xfrm>
            <a:off x="78925" y="150000"/>
            <a:ext cx="8963400" cy="4908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Good Morning Badgers and Otters - Welcome to Friday 2nd July 2021</a:t>
            </a:r>
            <a:endParaRPr sz="1800" u="sng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400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" sz="16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I hope you are feeling safe and well. I have again produced a presentation that has all the details you need to complete your day’s lessons. </a:t>
            </a:r>
            <a:br>
              <a:rPr b="0" lang="en" sz="16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b="0" lang="en" sz="16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I have also completed a video to talk you through the lessons and task.s. I will again go through the day first before going back to add more detail to the lesson that need more explanation. </a:t>
            </a:r>
            <a:br>
              <a:rPr b="0" lang="en" sz="16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br>
              <a:rPr b="0" lang="en" sz="16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b="0" lang="en" sz="16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All documents mentioned in this presentation are available to download from the school website under the LKS2 Class Pages tab, which can be found here:</a:t>
            </a:r>
            <a:endParaRPr b="0" sz="1600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" sz="1600" u="sng">
                <a:solidFill>
                  <a:schemeClr val="accent5"/>
                </a:solidFill>
                <a:latin typeface="Coming Soon"/>
                <a:ea typeface="Coming Soon"/>
                <a:cs typeface="Coming Soon"/>
                <a:sym typeface="Coming Soon"/>
                <a:hlinkClick r:id="rId3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https://www.allsaintsprimaryschoolmaldon.co.uk/lks2-2/</a:t>
            </a:r>
            <a:endParaRPr b="0" sz="1600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lang="en" sz="16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I would love to see any of your amazing work so please do email it to </a:t>
            </a:r>
            <a:r>
              <a:rPr b="0" lang="en" sz="1600" u="sng">
                <a:solidFill>
                  <a:schemeClr val="accent5"/>
                </a:solidFill>
                <a:latin typeface="Coming Soon"/>
                <a:ea typeface="Coming Soon"/>
                <a:cs typeface="Coming Soon"/>
                <a:sym typeface="Coming Soon"/>
                <a:hlinkClick r:id="rId4">
                  <a:extLst>
                    <a:ext uri="{A12FA001-AC4F-418D-AE19-62706E023703}">
                      <ahyp:hlinkClr val="tx"/>
                    </a:ext>
                  </a:extLst>
                </a:hlinkClick>
              </a:rPr>
              <a:t>year34@allsaintsprimaryschoolmaldon.co.uk</a:t>
            </a:r>
            <a:endParaRPr b="0" sz="1600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400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600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b="0" lang="en" sz="16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lang="en" sz="22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Take care and stay safe,</a:t>
            </a:r>
            <a:br>
              <a:rPr lang="en" sz="22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br>
              <a:rPr lang="en" sz="22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lang="en" sz="22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Mr. Bearman :-) </a:t>
            </a:r>
            <a:endParaRPr sz="2200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ct val="82500"/>
              <a:buNone/>
            </a:pPr>
            <a:r>
              <a:t/>
            </a:r>
            <a:endParaRPr sz="1200" u="sng"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3BA96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/>
          <p:nvPr>
            <p:ph type="ctrTitle"/>
          </p:nvPr>
        </p:nvSpPr>
        <p:spPr>
          <a:xfrm>
            <a:off x="78925" y="150000"/>
            <a:ext cx="8963400" cy="507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Good Morning Badgers and Otters - Welcome to Friday 2nd July 2021</a:t>
            </a:r>
            <a:endParaRPr sz="1800" u="sng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sz="1400">
              <a:solidFill>
                <a:srgbClr val="000000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 u="sng"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descr="All rights to owner of clip. Just so energetic and fun." id="62" name="Google Shape;62;p14" title="It's Friday then Saturday Sunday What..!!!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643250" y="568400"/>
            <a:ext cx="5834750" cy="4376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3BA96"/>
        </a:solidFill>
      </p:bgPr>
    </p:bg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/>
          <p:nvPr>
            <p:ph idx="1" type="subTitle"/>
          </p:nvPr>
        </p:nvSpPr>
        <p:spPr>
          <a:xfrm>
            <a:off x="0" y="-7800"/>
            <a:ext cx="9144000" cy="441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 fontScale="92500" lnSpcReduction="2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u="sng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List of lessons for Friday 2nd July </a:t>
            </a:r>
            <a:r>
              <a:rPr lang="en" sz="1800" u="sng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2021</a:t>
            </a:r>
            <a:endParaRPr sz="26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68" name="Google Shape;68;p15"/>
          <p:cNvSpPr txBox="1"/>
          <p:nvPr>
            <p:ph idx="1" type="subTitle"/>
          </p:nvPr>
        </p:nvSpPr>
        <p:spPr>
          <a:xfrm>
            <a:off x="0" y="3598100"/>
            <a:ext cx="9144000" cy="1309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Each day I will give you a list of lessons and resources </a:t>
            </a:r>
            <a:r>
              <a:rPr lang="en" sz="18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however</a:t>
            </a:r>
            <a:r>
              <a:rPr lang="en" sz="18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, the order you </a:t>
            </a:r>
            <a:r>
              <a:rPr lang="en" sz="18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complete</a:t>
            </a:r>
            <a:r>
              <a:rPr lang="en" sz="18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 them or the amount of time you give to each </a:t>
            </a:r>
            <a:r>
              <a:rPr lang="en" sz="18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activity</a:t>
            </a:r>
            <a:r>
              <a:rPr lang="en" sz="1800">
                <a:solidFill>
                  <a:srgbClr val="000000"/>
                </a:solidFill>
                <a:latin typeface="Coming Soon"/>
                <a:ea typeface="Coming Soon"/>
                <a:cs typeface="Coming Soon"/>
                <a:sym typeface="Coming Soon"/>
              </a:rPr>
              <a:t> is up to you. I encourage you to try your hardest but I fully understand that everyone will be working to a different timetable. </a:t>
            </a:r>
            <a:endParaRPr sz="2600">
              <a:latin typeface="Coming Soon"/>
              <a:ea typeface="Coming Soon"/>
              <a:cs typeface="Coming Soon"/>
              <a:sym typeface="Coming Soon"/>
            </a:endParaRPr>
          </a:p>
        </p:txBody>
      </p:sp>
      <p:graphicFrame>
        <p:nvGraphicFramePr>
          <p:cNvPr id="69" name="Google Shape;69;p15"/>
          <p:cNvGraphicFramePr/>
          <p:nvPr/>
        </p:nvGraphicFramePr>
        <p:xfrm>
          <a:off x="117750" y="32962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{1B1C7A88-5239-43E7-9530-2C141FA0C593}</a:tableStyleId>
              </a:tblPr>
              <a:tblGrid>
                <a:gridCol w="2359200"/>
                <a:gridCol w="6549300"/>
              </a:tblGrid>
              <a:tr h="3962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u="sng"/>
                        <a:t>Lesson</a:t>
                      </a:r>
                      <a:endParaRPr b="1" u="sng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u="sng"/>
                        <a:t>Information</a:t>
                      </a:r>
                      <a:endParaRPr b="1" u="sng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English Writing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u="sng">
                          <a:solidFill>
                            <a:schemeClr val="hlink"/>
                          </a:solidFill>
                          <a:hlinkClick action="ppaction://hlinksldjump" r:id="rId3"/>
                        </a:rPr>
                        <a:t>WALT: write a recount (Wacky Races recount)</a:t>
                      </a:r>
                      <a:endParaRPr b="1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Maths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u="sng">
                          <a:solidFill>
                            <a:schemeClr val="hlink"/>
                          </a:solidFill>
                          <a:hlinkClick action="ppaction://hlinksldjump" r:id="rId4"/>
                        </a:rPr>
                        <a:t>Moving on a Grid</a:t>
                      </a:r>
                      <a:endParaRPr b="1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/>
                        <a:t>PSHE</a:t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" u="sng">
                          <a:solidFill>
                            <a:schemeClr val="hlink"/>
                          </a:solidFill>
                          <a:hlinkClick action="ppaction://hlinksldjump" r:id="rId5"/>
                        </a:rPr>
                        <a:t>A Time for </a:t>
                      </a:r>
                      <a:r>
                        <a:rPr b="1" lang="en" u="sng">
                          <a:solidFill>
                            <a:schemeClr val="hlink"/>
                          </a:solidFill>
                          <a:hlinkClick action="ppaction://hlinksldjump" r:id="rId6"/>
                        </a:rPr>
                        <a:t>Reflection</a:t>
                      </a:r>
                      <a:endParaRPr b="1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3BA96"/>
        </a:solid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/>
          <p:nvPr>
            <p:ph type="ctrTitle"/>
          </p:nvPr>
        </p:nvSpPr>
        <p:spPr>
          <a:xfrm>
            <a:off x="311700" y="549025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5600" u="sng">
                <a:latin typeface="Coming Soon"/>
                <a:ea typeface="Coming Soon"/>
                <a:cs typeface="Coming Soon"/>
                <a:sym typeface="Coming Soon"/>
              </a:rPr>
              <a:t>WALT: writing the recount  </a:t>
            </a:r>
            <a:endParaRPr sz="5600" u="sng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75" name="Google Shape;75;p16"/>
          <p:cNvSpPr txBox="1"/>
          <p:nvPr>
            <p:ph idx="1" type="subTitle"/>
          </p:nvPr>
        </p:nvSpPr>
        <p:spPr>
          <a:xfrm>
            <a:off x="5018100" y="0"/>
            <a:ext cx="4125900" cy="79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u="sng">
                <a:solidFill>
                  <a:schemeClr val="hlink"/>
                </a:solidFill>
                <a:latin typeface="Coming Soon"/>
                <a:ea typeface="Coming Soon"/>
                <a:cs typeface="Coming Soon"/>
                <a:sym typeface="Coming Soon"/>
                <a:hlinkClick action="ppaction://hlinksldjump" r:id="rId3"/>
              </a:rPr>
              <a:t>Friday 2nd July 2021</a:t>
            </a:r>
            <a:endParaRPr sz="2600"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225050" y="2928150"/>
            <a:ext cx="2777676" cy="208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solidFill>
            <a:srgbClr val="83BA96"/>
          </a:solidFill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ng Soon"/>
                <a:ea typeface="Coming Soon"/>
                <a:cs typeface="Coming Soon"/>
                <a:sym typeface="Coming Soon"/>
              </a:rPr>
              <a:t>Structure</a:t>
            </a:r>
            <a:endParaRPr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82" name="Google Shape;82;p17"/>
          <p:cNvSpPr/>
          <p:nvPr/>
        </p:nvSpPr>
        <p:spPr>
          <a:xfrm>
            <a:off x="1484850" y="1219425"/>
            <a:ext cx="5975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Introduction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83" name="Google Shape;83;p17"/>
          <p:cNvSpPr/>
          <p:nvPr/>
        </p:nvSpPr>
        <p:spPr>
          <a:xfrm>
            <a:off x="2497900" y="1873750"/>
            <a:ext cx="3854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Situation 1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84" name="Google Shape;84;p17"/>
          <p:cNvSpPr/>
          <p:nvPr/>
        </p:nvSpPr>
        <p:spPr>
          <a:xfrm>
            <a:off x="2497900" y="2528071"/>
            <a:ext cx="3854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Situation 2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85" name="Google Shape;85;p17"/>
          <p:cNvSpPr/>
          <p:nvPr/>
        </p:nvSpPr>
        <p:spPr>
          <a:xfrm>
            <a:off x="2497900" y="3182417"/>
            <a:ext cx="3854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Situation 3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86" name="Google Shape;86;p17"/>
          <p:cNvSpPr/>
          <p:nvPr/>
        </p:nvSpPr>
        <p:spPr>
          <a:xfrm>
            <a:off x="2497900" y="3831350"/>
            <a:ext cx="3854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Situation 4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87" name="Google Shape;87;p17"/>
          <p:cNvSpPr/>
          <p:nvPr/>
        </p:nvSpPr>
        <p:spPr>
          <a:xfrm>
            <a:off x="1484850" y="4480275"/>
            <a:ext cx="5975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Conclusion 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88" name="Google Shape;88;p17"/>
          <p:cNvSpPr/>
          <p:nvPr/>
        </p:nvSpPr>
        <p:spPr>
          <a:xfrm>
            <a:off x="4275000" y="1609073"/>
            <a:ext cx="2970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9" name="Google Shape;89;p17"/>
          <p:cNvSpPr/>
          <p:nvPr/>
        </p:nvSpPr>
        <p:spPr>
          <a:xfrm>
            <a:off x="4275000" y="2269173"/>
            <a:ext cx="2970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17"/>
          <p:cNvSpPr/>
          <p:nvPr/>
        </p:nvSpPr>
        <p:spPr>
          <a:xfrm>
            <a:off x="4276450" y="2920798"/>
            <a:ext cx="2970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17"/>
          <p:cNvSpPr/>
          <p:nvPr/>
        </p:nvSpPr>
        <p:spPr>
          <a:xfrm>
            <a:off x="4275000" y="3572423"/>
            <a:ext cx="2970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2" name="Google Shape;92;p17"/>
          <p:cNvSpPr/>
          <p:nvPr/>
        </p:nvSpPr>
        <p:spPr>
          <a:xfrm>
            <a:off x="4275000" y="4224048"/>
            <a:ext cx="2970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8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solidFill>
            <a:srgbClr val="83BA96"/>
          </a:solidFill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ng Soon"/>
                <a:ea typeface="Coming Soon"/>
                <a:cs typeface="Coming Soon"/>
                <a:sym typeface="Coming Soon"/>
              </a:rPr>
              <a:t>Structure</a:t>
            </a:r>
            <a:endParaRPr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98" name="Google Shape;98;p18"/>
          <p:cNvSpPr/>
          <p:nvPr/>
        </p:nvSpPr>
        <p:spPr>
          <a:xfrm>
            <a:off x="557700" y="1232850"/>
            <a:ext cx="1670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Introduction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99" name="Google Shape;99;p18"/>
          <p:cNvSpPr/>
          <p:nvPr/>
        </p:nvSpPr>
        <p:spPr>
          <a:xfrm>
            <a:off x="557827" y="1873750"/>
            <a:ext cx="1670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Situation 1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00" name="Google Shape;100;p18"/>
          <p:cNvSpPr/>
          <p:nvPr/>
        </p:nvSpPr>
        <p:spPr>
          <a:xfrm>
            <a:off x="557827" y="2528071"/>
            <a:ext cx="1670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Situation 2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01" name="Google Shape;101;p18"/>
          <p:cNvSpPr/>
          <p:nvPr/>
        </p:nvSpPr>
        <p:spPr>
          <a:xfrm>
            <a:off x="557827" y="3182417"/>
            <a:ext cx="1670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Situation 3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02" name="Google Shape;102;p18"/>
          <p:cNvSpPr/>
          <p:nvPr/>
        </p:nvSpPr>
        <p:spPr>
          <a:xfrm>
            <a:off x="557827" y="3831350"/>
            <a:ext cx="1670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Situation 4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03" name="Google Shape;103;p18"/>
          <p:cNvSpPr/>
          <p:nvPr/>
        </p:nvSpPr>
        <p:spPr>
          <a:xfrm>
            <a:off x="557700" y="4480275"/>
            <a:ext cx="1670100" cy="5019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1900">
                <a:latin typeface="Coming Soon"/>
                <a:ea typeface="Coming Soon"/>
                <a:cs typeface="Coming Soon"/>
                <a:sym typeface="Coming Soon"/>
              </a:rPr>
              <a:t>Conclusion </a:t>
            </a:r>
            <a:endParaRPr sz="19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04" name="Google Shape;104;p18"/>
          <p:cNvSpPr/>
          <p:nvPr/>
        </p:nvSpPr>
        <p:spPr>
          <a:xfrm>
            <a:off x="1327971" y="1609073"/>
            <a:ext cx="1287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5" name="Google Shape;105;p18"/>
          <p:cNvSpPr/>
          <p:nvPr/>
        </p:nvSpPr>
        <p:spPr>
          <a:xfrm>
            <a:off x="1327971" y="2269173"/>
            <a:ext cx="1287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6" name="Google Shape;106;p18"/>
          <p:cNvSpPr/>
          <p:nvPr/>
        </p:nvSpPr>
        <p:spPr>
          <a:xfrm>
            <a:off x="1328600" y="2920798"/>
            <a:ext cx="1287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7" name="Google Shape;107;p18"/>
          <p:cNvSpPr/>
          <p:nvPr/>
        </p:nvSpPr>
        <p:spPr>
          <a:xfrm>
            <a:off x="1327971" y="3572423"/>
            <a:ext cx="1287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18"/>
          <p:cNvSpPr/>
          <p:nvPr/>
        </p:nvSpPr>
        <p:spPr>
          <a:xfrm>
            <a:off x="1327971" y="4224048"/>
            <a:ext cx="128700" cy="365400"/>
          </a:xfrm>
          <a:prstGeom prst="downArrow">
            <a:avLst>
              <a:gd fmla="val 50000" name="adj1"/>
              <a:gd fmla="val 50000" name="adj2"/>
            </a:avLst>
          </a:prstGeom>
          <a:solidFill>
            <a:srgbClr val="666666"/>
          </a:solidFill>
          <a:ln cap="flat" cmpd="sng" w="9525">
            <a:solidFill>
              <a:srgbClr val="666666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18"/>
          <p:cNvSpPr/>
          <p:nvPr/>
        </p:nvSpPr>
        <p:spPr>
          <a:xfrm>
            <a:off x="2368674" y="1228850"/>
            <a:ext cx="4093800" cy="501900"/>
          </a:xfrm>
          <a:prstGeom prst="rect">
            <a:avLst/>
          </a:prstGeom>
          <a:noFill/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ng Soon"/>
                <a:ea typeface="Coming Soon"/>
                <a:cs typeface="Coming Soon"/>
                <a:sym typeface="Coming Soon"/>
              </a:rPr>
              <a:t>Starting the race. How do you feel? </a:t>
            </a:r>
            <a:endParaRPr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10" name="Google Shape;110;p18"/>
          <p:cNvSpPr/>
          <p:nvPr/>
        </p:nvSpPr>
        <p:spPr>
          <a:xfrm>
            <a:off x="2368985" y="1869750"/>
            <a:ext cx="4093800" cy="501900"/>
          </a:xfrm>
          <a:prstGeom prst="rect">
            <a:avLst/>
          </a:prstGeom>
          <a:noFill/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Coming Soon"/>
                <a:ea typeface="Coming Soon"/>
                <a:cs typeface="Coming Soon"/>
                <a:sym typeface="Coming Soon"/>
              </a:rPr>
              <a:t>What happens? How do you feel? </a:t>
            </a:r>
            <a:endParaRPr sz="13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11" name="Google Shape;111;p18"/>
          <p:cNvSpPr/>
          <p:nvPr/>
        </p:nvSpPr>
        <p:spPr>
          <a:xfrm>
            <a:off x="2368985" y="2524071"/>
            <a:ext cx="4093800" cy="501900"/>
          </a:xfrm>
          <a:prstGeom prst="rect">
            <a:avLst/>
          </a:prstGeom>
          <a:noFill/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Coming Soon"/>
                <a:ea typeface="Coming Soon"/>
                <a:cs typeface="Coming Soon"/>
                <a:sym typeface="Coming Soon"/>
              </a:rPr>
              <a:t>What happens? How do you feel?  </a:t>
            </a:r>
            <a:endParaRPr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12" name="Google Shape;112;p18"/>
          <p:cNvSpPr/>
          <p:nvPr/>
        </p:nvSpPr>
        <p:spPr>
          <a:xfrm>
            <a:off x="2368985" y="3178417"/>
            <a:ext cx="4093800" cy="501900"/>
          </a:xfrm>
          <a:prstGeom prst="rect">
            <a:avLst/>
          </a:prstGeom>
          <a:noFill/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Coming Soon"/>
                <a:ea typeface="Coming Soon"/>
                <a:cs typeface="Coming Soon"/>
                <a:sym typeface="Coming Soon"/>
              </a:rPr>
              <a:t>What happens? How do you feel?</a:t>
            </a:r>
            <a:endParaRPr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13" name="Google Shape;113;p18"/>
          <p:cNvSpPr/>
          <p:nvPr/>
        </p:nvSpPr>
        <p:spPr>
          <a:xfrm>
            <a:off x="2368985" y="3827350"/>
            <a:ext cx="4093800" cy="501900"/>
          </a:xfrm>
          <a:prstGeom prst="rect">
            <a:avLst/>
          </a:prstGeom>
          <a:noFill/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300">
                <a:latin typeface="Coming Soon"/>
                <a:ea typeface="Coming Soon"/>
                <a:cs typeface="Coming Soon"/>
                <a:sym typeface="Coming Soon"/>
              </a:rPr>
              <a:t>What happens? How do you feel? </a:t>
            </a:r>
            <a:endParaRPr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14" name="Google Shape;114;p18"/>
          <p:cNvSpPr/>
          <p:nvPr/>
        </p:nvSpPr>
        <p:spPr>
          <a:xfrm>
            <a:off x="2368674" y="4476275"/>
            <a:ext cx="4093800" cy="501900"/>
          </a:xfrm>
          <a:prstGeom prst="rect">
            <a:avLst/>
          </a:prstGeom>
          <a:noFill/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ng Soon"/>
                <a:ea typeface="Coming Soon"/>
                <a:cs typeface="Coming Soon"/>
                <a:sym typeface="Coming Soon"/>
              </a:rPr>
              <a:t>How does the race end? Do you win or somebody else? Do you make it? </a:t>
            </a:r>
            <a:endParaRPr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15" name="Google Shape;115;p18"/>
          <p:cNvSpPr/>
          <p:nvPr/>
        </p:nvSpPr>
        <p:spPr>
          <a:xfrm>
            <a:off x="6603825" y="1722300"/>
            <a:ext cx="2227800" cy="2762400"/>
          </a:xfrm>
          <a:prstGeom prst="rect">
            <a:avLst/>
          </a:prstGeom>
          <a:solidFill>
            <a:srgbClr val="B7B7B7"/>
          </a:solidFill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2000" u="sng">
                <a:latin typeface="Coming Soon"/>
                <a:ea typeface="Coming Soon"/>
                <a:cs typeface="Coming Soon"/>
                <a:sym typeface="Coming Soon"/>
              </a:rPr>
              <a:t>CHALLENGE YOURSELF</a:t>
            </a:r>
            <a:endParaRPr b="1" sz="2000" u="sng"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1500">
                <a:latin typeface="Coming Soon"/>
                <a:ea typeface="Coming Soon"/>
                <a:cs typeface="Coming Soon"/>
                <a:sym typeface="Coming Soon"/>
              </a:rPr>
              <a:t>Can you include:</a:t>
            </a:r>
            <a:endParaRPr sz="1500">
              <a:latin typeface="Coming Soon"/>
              <a:ea typeface="Coming Soon"/>
              <a:cs typeface="Coming Soon"/>
              <a:sym typeface="Coming Soon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Coming Soon"/>
              <a:buChar char="❏"/>
            </a:pPr>
            <a:r>
              <a:rPr lang="en" sz="1500">
                <a:latin typeface="Coming Soon"/>
                <a:ea typeface="Coming Soon"/>
                <a:cs typeface="Coming Soon"/>
                <a:sym typeface="Coming Soon"/>
              </a:rPr>
              <a:t>A simile</a:t>
            </a:r>
            <a:endParaRPr sz="1500">
              <a:latin typeface="Coming Soon"/>
              <a:ea typeface="Coming Soon"/>
              <a:cs typeface="Coming Soon"/>
              <a:sym typeface="Coming Soon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Coming Soon"/>
              <a:buChar char="❏"/>
            </a:pPr>
            <a:r>
              <a:rPr lang="en" sz="1500">
                <a:latin typeface="Coming Soon"/>
                <a:ea typeface="Coming Soon"/>
                <a:cs typeface="Coming Soon"/>
                <a:sym typeface="Coming Soon"/>
              </a:rPr>
              <a:t>Personification</a:t>
            </a:r>
            <a:endParaRPr sz="1500">
              <a:latin typeface="Coming Soon"/>
              <a:ea typeface="Coming Soon"/>
              <a:cs typeface="Coming Soon"/>
              <a:sym typeface="Coming Soon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Coming Soon"/>
              <a:buChar char="❏"/>
            </a:pPr>
            <a:r>
              <a:rPr lang="en" sz="1500">
                <a:latin typeface="Coming Soon"/>
                <a:ea typeface="Coming Soon"/>
                <a:cs typeface="Coming Soon"/>
                <a:sym typeface="Coming Soon"/>
              </a:rPr>
              <a:t>A sentence starting with an ing word</a:t>
            </a:r>
            <a:endParaRPr sz="1500">
              <a:latin typeface="Coming Soon"/>
              <a:ea typeface="Coming Soon"/>
              <a:cs typeface="Coming Soon"/>
              <a:sym typeface="Coming Soon"/>
            </a:endParaRPr>
          </a:p>
          <a:p>
            <a:pPr indent="-323850" lvl="0" marL="457200" rtl="0" algn="l">
              <a:spcBef>
                <a:spcPts val="0"/>
              </a:spcBef>
              <a:spcAft>
                <a:spcPts val="0"/>
              </a:spcAft>
              <a:buSzPts val="1500"/>
              <a:buFont typeface="Coming Soon"/>
              <a:buChar char="❏"/>
            </a:pPr>
            <a:r>
              <a:rPr lang="en" sz="1500">
                <a:latin typeface="Coming Soon"/>
                <a:ea typeface="Coming Soon"/>
                <a:cs typeface="Coming Soon"/>
                <a:sym typeface="Coming Soon"/>
              </a:rPr>
              <a:t>At least 5 Conjunctions - A WHITE BUS</a:t>
            </a:r>
            <a:endParaRPr sz="1500"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3BA96"/>
        </a:solidFill>
      </p:bgPr>
    </p:bg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9"/>
          <p:cNvSpPr txBox="1"/>
          <p:nvPr>
            <p:ph type="ctrTitle"/>
          </p:nvPr>
        </p:nvSpPr>
        <p:spPr>
          <a:xfrm>
            <a:off x="311700" y="549025"/>
            <a:ext cx="8520600" cy="495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rPr lang="en" sz="2640" u="sng">
                <a:latin typeface="Coming Soon"/>
                <a:ea typeface="Coming Soon"/>
                <a:cs typeface="Coming Soon"/>
                <a:sym typeface="Coming Soon"/>
              </a:rPr>
              <a:t>Maths Lesson - Draw on a Grid</a:t>
            </a:r>
            <a:endParaRPr sz="2640" u="sng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21" name="Google Shape;121;p19"/>
          <p:cNvSpPr txBox="1"/>
          <p:nvPr>
            <p:ph idx="1" type="subTitle"/>
          </p:nvPr>
        </p:nvSpPr>
        <p:spPr>
          <a:xfrm>
            <a:off x="4969675" y="0"/>
            <a:ext cx="4125900" cy="79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u="sng">
                <a:solidFill>
                  <a:schemeClr val="hlink"/>
                </a:solidFill>
                <a:latin typeface="Coming Soon"/>
                <a:ea typeface="Coming Soon"/>
                <a:cs typeface="Coming Soon"/>
                <a:sym typeface="Coming Soon"/>
                <a:hlinkClick action="ppaction://hlinksldjump" r:id="rId3"/>
              </a:rPr>
              <a:t>Friday 2nd July 2021</a:t>
            </a:r>
            <a:endParaRPr sz="2600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22" name="Google Shape;122;p19"/>
          <p:cNvSpPr txBox="1"/>
          <p:nvPr/>
        </p:nvSpPr>
        <p:spPr>
          <a:xfrm>
            <a:off x="101200" y="975875"/>
            <a:ext cx="1981500" cy="363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For Maths today, I have chosen another lesson from the WhiteRose Maths home learning website. </a:t>
            </a:r>
            <a:endParaRPr>
              <a:solidFill>
                <a:schemeClr val="accent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1"/>
              </a:solidFill>
              <a:latin typeface="Coming Soon"/>
              <a:ea typeface="Coming Soon"/>
              <a:cs typeface="Coming Soon"/>
              <a:sym typeface="Coming Soon"/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b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Try your hardest to do as much as you can. I will also post the answers on the website so you can check your work. </a:t>
            </a:r>
            <a:b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b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b="1" lang="en" u="sng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Good luck! </a:t>
            </a:r>
            <a:endParaRPr>
              <a:solidFill>
                <a:schemeClr val="accent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23" name="Google Shape;123;p19"/>
          <p:cNvSpPr txBox="1"/>
          <p:nvPr/>
        </p:nvSpPr>
        <p:spPr>
          <a:xfrm>
            <a:off x="2872650" y="3429275"/>
            <a:ext cx="3610800" cy="1693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Click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 on this </a:t>
            </a:r>
            <a:r>
              <a:rPr lang="en" u="sng">
                <a:solidFill>
                  <a:schemeClr val="hlink"/>
                </a:solidFill>
                <a:latin typeface="Coming Soon"/>
                <a:ea typeface="Coming Soon"/>
                <a:cs typeface="Coming Soon"/>
                <a:sym typeface="Coming Soon"/>
                <a:hlinkClick r:id="rId4"/>
              </a:rPr>
              <a:t>LINK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. and 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choose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 the lesson called </a:t>
            </a:r>
            <a:r>
              <a:rPr b="1"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“Move on a Grid”</a:t>
            </a:r>
            <a:b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F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ollow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 the lesson and do the practise questions as you watch the video. Then 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complete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 the 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related</a:t>
            </a:r>
            <a: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  <a:t> worksheet, which is pictured on the right.</a:t>
            </a:r>
            <a:br>
              <a:rPr lang="en">
                <a:solidFill>
                  <a:schemeClr val="accent1"/>
                </a:solidFill>
                <a:latin typeface="Coming Soon"/>
                <a:ea typeface="Coming Soon"/>
                <a:cs typeface="Coming Soon"/>
                <a:sym typeface="Coming Soon"/>
              </a:rPr>
            </a:br>
            <a:r>
              <a:rPr lang="en" u="sng">
                <a:solidFill>
                  <a:schemeClr val="hlink"/>
                </a:solidFill>
                <a:latin typeface="Coming Soon"/>
                <a:ea typeface="Coming Soon"/>
                <a:cs typeface="Coming Soon"/>
                <a:sym typeface="Coming Soon"/>
                <a:hlinkClick r:id="rId5"/>
              </a:rPr>
              <a:t>(The worksheet is on the school website)</a:t>
            </a:r>
            <a:endParaRPr>
              <a:solidFill>
                <a:schemeClr val="accent1"/>
              </a:solidFill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124" name="Google Shape;124;p19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491600" y="1197325"/>
            <a:ext cx="2558477" cy="2079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9">
            <a:hlinkClick r:id="rId7"/>
          </p:cNvPr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635850" y="1197325"/>
            <a:ext cx="2355750" cy="3533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83BA96"/>
        </a:solidFill>
      </p:bgPr>
    </p:bg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20"/>
          <p:cNvSpPr txBox="1"/>
          <p:nvPr>
            <p:ph type="ctrTitle"/>
          </p:nvPr>
        </p:nvSpPr>
        <p:spPr>
          <a:xfrm>
            <a:off x="311700" y="549025"/>
            <a:ext cx="8520600" cy="4959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rPr lang="en" sz="2640" u="sng">
                <a:latin typeface="Coming Soon"/>
                <a:ea typeface="Coming Soon"/>
                <a:cs typeface="Coming Soon"/>
                <a:sym typeface="Coming Soon"/>
              </a:rPr>
              <a:t>A Time for Reflection</a:t>
            </a:r>
            <a:endParaRPr sz="2640" u="sng">
              <a:latin typeface="Coming Soon"/>
              <a:ea typeface="Coming Soon"/>
              <a:cs typeface="Coming Soon"/>
              <a:sym typeface="Coming Soon"/>
            </a:endParaRPr>
          </a:p>
        </p:txBody>
      </p:sp>
      <p:sp>
        <p:nvSpPr>
          <p:cNvPr id="131" name="Google Shape;131;p20"/>
          <p:cNvSpPr txBox="1"/>
          <p:nvPr>
            <p:ph idx="1" type="subTitle"/>
          </p:nvPr>
        </p:nvSpPr>
        <p:spPr>
          <a:xfrm>
            <a:off x="4947625" y="0"/>
            <a:ext cx="4125900" cy="792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 u="sng">
                <a:solidFill>
                  <a:schemeClr val="hlink"/>
                </a:solidFill>
                <a:latin typeface="Coming Soon"/>
                <a:ea typeface="Coming Soon"/>
                <a:cs typeface="Coming Soon"/>
                <a:sym typeface="Coming Soon"/>
                <a:hlinkClick action="ppaction://hlinksldjump" r:id="rId3"/>
              </a:rPr>
              <a:t>Friday 2nd July 2021</a:t>
            </a:r>
            <a:endParaRPr sz="2600">
              <a:latin typeface="Coming Soon"/>
              <a:ea typeface="Coming Soon"/>
              <a:cs typeface="Coming Soon"/>
              <a:sym typeface="Coming Soon"/>
            </a:endParaRPr>
          </a:p>
        </p:txBody>
      </p:sp>
      <p:pic>
        <p:nvPicPr>
          <p:cNvPr id="132" name="Google Shape;132;p20">
            <a:hlinkClick r:id="rId4"/>
          </p:cNvPr>
          <p:cNvPicPr preferRelativeResize="0"/>
          <p:nvPr/>
        </p:nvPicPr>
        <p:blipFill rotWithShape="1">
          <a:blip r:embed="rId5">
            <a:alphaModFix/>
          </a:blip>
          <a:srcRect b="3901" l="12754" r="67616" t="35708"/>
          <a:stretch/>
        </p:blipFill>
        <p:spPr>
          <a:xfrm>
            <a:off x="2935437" y="983400"/>
            <a:ext cx="3273124" cy="3992801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20"/>
          <p:cNvSpPr txBox="1"/>
          <p:nvPr/>
        </p:nvSpPr>
        <p:spPr>
          <a:xfrm>
            <a:off x="406075" y="2596350"/>
            <a:ext cx="17718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u="sng">
                <a:solidFill>
                  <a:schemeClr val="hlink"/>
                </a:solidFill>
                <a:latin typeface="Coming Soon"/>
                <a:ea typeface="Coming Soon"/>
                <a:cs typeface="Coming Soon"/>
                <a:sym typeface="Coming Soon"/>
                <a:hlinkClick r:id="rId6"/>
              </a:rPr>
              <a:t>Link to worksheet</a:t>
            </a:r>
            <a:endParaRPr b="1">
              <a:latin typeface="Coming Soon"/>
              <a:ea typeface="Coming Soon"/>
              <a:cs typeface="Coming Soon"/>
              <a:sym typeface="Coming Soon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