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Lst>
  <p:sldSz cy="5143500" cx="9144000"/>
  <p:notesSz cx="6858000" cy="9144000"/>
  <p:embeddedFontLst>
    <p:embeddedFont>
      <p:font typeface="Roboto"/>
      <p:regular r:id="rId13"/>
      <p:bold r:id="rId14"/>
      <p:italic r:id="rId15"/>
      <p:boldItalic r:id="rId1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font" Target="fonts/Roboto-regular.fntdata"/><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Roboto-italic.fntdata"/><Relationship Id="rId14" Type="http://schemas.openxmlformats.org/officeDocument/2006/relationships/font" Target="fonts/Roboto-bold.fntdata"/><Relationship Id="rId16" Type="http://schemas.openxmlformats.org/officeDocument/2006/relationships/font" Target="fonts/Roboto-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ge1fef0662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7" name="Google Shape;57;ge1fef0662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e1fef06626_1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 name="Google Shape;66;ge1fef06626_1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ge1fef06626_0_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1" name="Google Shape;81;ge1fef06626_0_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ge2123f306c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9" name="Google Shape;89;ge2123f306c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e1fef06626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e1fef06626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ge1fef06626_0_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4" name="Google Shape;104;ge1fef06626_0_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SzPts val="2800"/>
              <a:buNone/>
              <a:defRPr sz="28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rtl="0" algn="ct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rtl="0">
              <a:spcBef>
                <a:spcPts val="0"/>
              </a:spcBef>
              <a:spcAft>
                <a:spcPts val="0"/>
              </a:spcAft>
              <a:buSzPts val="1800"/>
              <a:buChar char="●"/>
              <a:defRPr/>
            </a:lvl1pPr>
            <a:lvl2pPr indent="-317500" lvl="1" marL="914400" rtl="0">
              <a:spcBef>
                <a:spcPts val="0"/>
              </a:spcBef>
              <a:spcAft>
                <a:spcPts val="0"/>
              </a:spcAft>
              <a:buSzPts val="1400"/>
              <a:buChar char="○"/>
              <a:defRPr/>
            </a:lvl2pPr>
            <a:lvl3pPr indent="-317500" lvl="2" marL="1371600" rtl="0">
              <a:spcBef>
                <a:spcPts val="0"/>
              </a:spcBef>
              <a:spcAft>
                <a:spcPts val="0"/>
              </a:spcAft>
              <a:buSzPts val="1400"/>
              <a:buChar char="■"/>
              <a:defRPr/>
            </a:lvl3pPr>
            <a:lvl4pPr indent="-317500" lvl="3" marL="1828800" rtl="0">
              <a:spcBef>
                <a:spcPts val="0"/>
              </a:spcBef>
              <a:spcAft>
                <a:spcPts val="0"/>
              </a:spcAft>
              <a:buSzPts val="1400"/>
              <a:buChar char="●"/>
              <a:defRPr/>
            </a:lvl4pPr>
            <a:lvl5pPr indent="-317500" lvl="4" marL="2286000" rtl="0">
              <a:spcBef>
                <a:spcPts val="0"/>
              </a:spcBef>
              <a:spcAft>
                <a:spcPts val="0"/>
              </a:spcAft>
              <a:buSzPts val="1400"/>
              <a:buChar char="○"/>
              <a:defRPr/>
            </a:lvl5pPr>
            <a:lvl6pPr indent="-317500" lvl="5" marL="2743200" rtl="0">
              <a:spcBef>
                <a:spcPts val="0"/>
              </a:spcBef>
              <a:spcAft>
                <a:spcPts val="0"/>
              </a:spcAft>
              <a:buSzPts val="1400"/>
              <a:buChar char="■"/>
              <a:defRPr/>
            </a:lvl6pPr>
            <a:lvl7pPr indent="-317500" lvl="6" marL="3200400" rtl="0">
              <a:spcBef>
                <a:spcPts val="0"/>
              </a:spcBef>
              <a:spcAft>
                <a:spcPts val="0"/>
              </a:spcAft>
              <a:buSzPts val="1400"/>
              <a:buChar char="●"/>
              <a:defRPr/>
            </a:lvl7pPr>
            <a:lvl8pPr indent="-317500" lvl="7" marL="3657600" rtl="0">
              <a:spcBef>
                <a:spcPts val="0"/>
              </a:spcBef>
              <a:spcAft>
                <a:spcPts val="0"/>
              </a:spcAft>
              <a:buSzPts val="1400"/>
              <a:buChar char="○"/>
              <a:defRPr/>
            </a:lvl8pPr>
            <a:lvl9pPr indent="-317500" lvl="8" marL="4114800" rtl="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rtl="0">
              <a:spcBef>
                <a:spcPts val="0"/>
              </a:spcBef>
              <a:spcAft>
                <a:spcPts val="0"/>
              </a:spcAft>
              <a:buSzPts val="1400"/>
              <a:buChar char="●"/>
              <a:defRPr sz="14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rtl="0">
              <a:spcBef>
                <a:spcPts val="0"/>
              </a:spcBef>
              <a:spcAft>
                <a:spcPts val="0"/>
              </a:spcAft>
              <a:buSzPts val="1400"/>
              <a:buChar char="●"/>
              <a:defRPr sz="14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rtl="0">
              <a:spcBef>
                <a:spcPts val="0"/>
              </a:spcBef>
              <a:spcAft>
                <a:spcPts val="0"/>
              </a:spcAft>
              <a:buSzPts val="1200"/>
              <a:buChar char="●"/>
              <a:defRPr sz="12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4200"/>
              <a:buNone/>
              <a:defRPr sz="4200"/>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rtl="0">
              <a:spcBef>
                <a:spcPts val="0"/>
              </a:spcBef>
              <a:spcAft>
                <a:spcPts val="0"/>
              </a:spcAft>
              <a:buSzPts val="1800"/>
              <a:buChar char="●"/>
              <a:defRPr/>
            </a:lvl1pPr>
            <a:lvl2pPr indent="-317500" lvl="1" marL="914400" rtl="0">
              <a:spcBef>
                <a:spcPts val="0"/>
              </a:spcBef>
              <a:spcAft>
                <a:spcPts val="0"/>
              </a:spcAft>
              <a:buSzPts val="1400"/>
              <a:buChar char="○"/>
              <a:defRPr/>
            </a:lvl2pPr>
            <a:lvl3pPr indent="-317500" lvl="2" marL="1371600" rtl="0">
              <a:spcBef>
                <a:spcPts val="0"/>
              </a:spcBef>
              <a:spcAft>
                <a:spcPts val="0"/>
              </a:spcAft>
              <a:buSzPts val="1400"/>
              <a:buChar char="■"/>
              <a:defRPr/>
            </a:lvl3pPr>
            <a:lvl4pPr indent="-317500" lvl="3" marL="1828800" rtl="0">
              <a:spcBef>
                <a:spcPts val="0"/>
              </a:spcBef>
              <a:spcAft>
                <a:spcPts val="0"/>
              </a:spcAft>
              <a:buSzPts val="1400"/>
              <a:buChar char="●"/>
              <a:defRPr/>
            </a:lvl4pPr>
            <a:lvl5pPr indent="-317500" lvl="4" marL="2286000" rtl="0">
              <a:spcBef>
                <a:spcPts val="0"/>
              </a:spcBef>
              <a:spcAft>
                <a:spcPts val="0"/>
              </a:spcAft>
              <a:buSzPts val="1400"/>
              <a:buChar char="○"/>
              <a:defRPr/>
            </a:lvl5pPr>
            <a:lvl6pPr indent="-317500" lvl="5" marL="2743200" rtl="0">
              <a:spcBef>
                <a:spcPts val="0"/>
              </a:spcBef>
              <a:spcAft>
                <a:spcPts val="0"/>
              </a:spcAft>
              <a:buSzPts val="1400"/>
              <a:buChar char="■"/>
              <a:defRPr/>
            </a:lvl6pPr>
            <a:lvl7pPr indent="-317500" lvl="6" marL="3200400" rtl="0">
              <a:spcBef>
                <a:spcPts val="0"/>
              </a:spcBef>
              <a:spcAft>
                <a:spcPts val="0"/>
              </a:spcAft>
              <a:buSzPts val="1400"/>
              <a:buChar char="●"/>
              <a:defRPr/>
            </a:lvl7pPr>
            <a:lvl8pPr indent="-317500" lvl="7" marL="3657600" rtl="0">
              <a:spcBef>
                <a:spcPts val="0"/>
              </a:spcBef>
              <a:spcAft>
                <a:spcPts val="0"/>
              </a:spcAft>
              <a:buSzPts val="1400"/>
              <a:buChar char="○"/>
              <a:defRPr/>
            </a:lvl8pPr>
            <a:lvl9pPr indent="-317500" lvl="8" marL="4114800" rtl="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rtl="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12000"/>
              <a:buNone/>
              <a:defRPr sz="120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rtl="0" algn="ctr">
              <a:spcBef>
                <a:spcPts val="0"/>
              </a:spcBef>
              <a:spcAft>
                <a:spcPts val="0"/>
              </a:spcAft>
              <a:buSzPts val="1800"/>
              <a:buChar char="●"/>
              <a:defRPr/>
            </a:lvl1pPr>
            <a:lvl2pPr indent="-317500" lvl="1" marL="914400" rtl="0" algn="ctr">
              <a:spcBef>
                <a:spcPts val="0"/>
              </a:spcBef>
              <a:spcAft>
                <a:spcPts val="0"/>
              </a:spcAft>
              <a:buSzPts val="1400"/>
              <a:buChar char="○"/>
              <a:defRPr/>
            </a:lvl2pPr>
            <a:lvl3pPr indent="-317500" lvl="2" marL="1371600" rtl="0" algn="ctr">
              <a:spcBef>
                <a:spcPts val="0"/>
              </a:spcBef>
              <a:spcAft>
                <a:spcPts val="0"/>
              </a:spcAft>
              <a:buSzPts val="1400"/>
              <a:buChar char="■"/>
              <a:defRPr/>
            </a:lvl3pPr>
            <a:lvl4pPr indent="-317500" lvl="3" marL="1828800" rtl="0" algn="ctr">
              <a:spcBef>
                <a:spcPts val="0"/>
              </a:spcBef>
              <a:spcAft>
                <a:spcPts val="0"/>
              </a:spcAft>
              <a:buSzPts val="1400"/>
              <a:buChar char="●"/>
              <a:defRPr/>
            </a:lvl4pPr>
            <a:lvl5pPr indent="-317500" lvl="4" marL="2286000" rtl="0" algn="ctr">
              <a:spcBef>
                <a:spcPts val="0"/>
              </a:spcBef>
              <a:spcAft>
                <a:spcPts val="0"/>
              </a:spcAft>
              <a:buSzPts val="1400"/>
              <a:buChar char="○"/>
              <a:defRPr/>
            </a:lvl5pPr>
            <a:lvl6pPr indent="-317500" lvl="5" marL="2743200" rtl="0" algn="ctr">
              <a:spcBef>
                <a:spcPts val="0"/>
              </a:spcBef>
              <a:spcAft>
                <a:spcPts val="0"/>
              </a:spcAft>
              <a:buSzPts val="1400"/>
              <a:buChar char="■"/>
              <a:defRPr/>
            </a:lvl6pPr>
            <a:lvl7pPr indent="-317500" lvl="6" marL="3200400" rtl="0" algn="ctr">
              <a:spcBef>
                <a:spcPts val="0"/>
              </a:spcBef>
              <a:spcAft>
                <a:spcPts val="0"/>
              </a:spcAft>
              <a:buSzPts val="1400"/>
              <a:buChar char="●"/>
              <a:defRPr/>
            </a:lvl7pPr>
            <a:lvl8pPr indent="-317500" lvl="7" marL="3657600" rtl="0" algn="ctr">
              <a:spcBef>
                <a:spcPts val="0"/>
              </a:spcBef>
              <a:spcAft>
                <a:spcPts val="0"/>
              </a:spcAft>
              <a:buSzPts val="1400"/>
              <a:buChar char="○"/>
              <a:defRPr/>
            </a:lvl8pPr>
            <a:lvl9pPr indent="-317500" lvl="8" marL="4114800" rtl="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rtl="0">
              <a:lnSpc>
                <a:spcPct val="115000"/>
              </a:lnSpc>
              <a:spcBef>
                <a:spcPts val="0"/>
              </a:spcBef>
              <a:spcAft>
                <a:spcPts val="0"/>
              </a:spcAft>
              <a:buClr>
                <a:schemeClr val="dk2"/>
              </a:buClr>
              <a:buSzPts val="1800"/>
              <a:buChar char="●"/>
              <a:defRPr sz="1800">
                <a:solidFill>
                  <a:schemeClr val="dk2"/>
                </a:solidFill>
              </a:defRPr>
            </a:lvl1pPr>
            <a:lvl2pPr indent="-317500" lvl="1" marL="914400" rtl="0">
              <a:lnSpc>
                <a:spcPct val="115000"/>
              </a:lnSpc>
              <a:spcBef>
                <a:spcPts val="0"/>
              </a:spcBef>
              <a:spcAft>
                <a:spcPts val="0"/>
              </a:spcAft>
              <a:buClr>
                <a:schemeClr val="dk2"/>
              </a:buClr>
              <a:buSzPts val="1400"/>
              <a:buChar char="○"/>
              <a:defRPr>
                <a:solidFill>
                  <a:schemeClr val="dk2"/>
                </a:solidFill>
              </a:defRPr>
            </a:lvl2pPr>
            <a:lvl3pPr indent="-317500" lvl="2" marL="1371600" rtl="0">
              <a:lnSpc>
                <a:spcPct val="115000"/>
              </a:lnSpc>
              <a:spcBef>
                <a:spcPts val="0"/>
              </a:spcBef>
              <a:spcAft>
                <a:spcPts val="0"/>
              </a:spcAft>
              <a:buClr>
                <a:schemeClr val="dk2"/>
              </a:buClr>
              <a:buSzPts val="1400"/>
              <a:buChar char="■"/>
              <a:defRPr>
                <a:solidFill>
                  <a:schemeClr val="dk2"/>
                </a:solidFill>
              </a:defRPr>
            </a:lvl3pPr>
            <a:lvl4pPr indent="-317500" lvl="3" marL="1828800" rtl="0">
              <a:lnSpc>
                <a:spcPct val="115000"/>
              </a:lnSpc>
              <a:spcBef>
                <a:spcPts val="0"/>
              </a:spcBef>
              <a:spcAft>
                <a:spcPts val="0"/>
              </a:spcAft>
              <a:buClr>
                <a:schemeClr val="dk2"/>
              </a:buClr>
              <a:buSzPts val="1400"/>
              <a:buChar char="●"/>
              <a:defRPr>
                <a:solidFill>
                  <a:schemeClr val="dk2"/>
                </a:solidFill>
              </a:defRPr>
            </a:lvl4pPr>
            <a:lvl5pPr indent="-317500" lvl="4" marL="2286000" rtl="0">
              <a:lnSpc>
                <a:spcPct val="115000"/>
              </a:lnSpc>
              <a:spcBef>
                <a:spcPts val="0"/>
              </a:spcBef>
              <a:spcAft>
                <a:spcPts val="0"/>
              </a:spcAft>
              <a:buClr>
                <a:schemeClr val="dk2"/>
              </a:buClr>
              <a:buSzPts val="1400"/>
              <a:buChar char="○"/>
              <a:defRPr>
                <a:solidFill>
                  <a:schemeClr val="dk2"/>
                </a:solidFill>
              </a:defRPr>
            </a:lvl5pPr>
            <a:lvl6pPr indent="-317500" lvl="5" marL="2743200" rtl="0">
              <a:lnSpc>
                <a:spcPct val="115000"/>
              </a:lnSpc>
              <a:spcBef>
                <a:spcPts val="0"/>
              </a:spcBef>
              <a:spcAft>
                <a:spcPts val="0"/>
              </a:spcAft>
              <a:buClr>
                <a:schemeClr val="dk2"/>
              </a:buClr>
              <a:buSzPts val="1400"/>
              <a:buChar char="■"/>
              <a:defRPr>
                <a:solidFill>
                  <a:schemeClr val="dk2"/>
                </a:solidFill>
              </a:defRPr>
            </a:lvl6pPr>
            <a:lvl7pPr indent="-317500" lvl="6" marL="3200400" rtl="0">
              <a:lnSpc>
                <a:spcPct val="115000"/>
              </a:lnSpc>
              <a:spcBef>
                <a:spcPts val="0"/>
              </a:spcBef>
              <a:spcAft>
                <a:spcPts val="0"/>
              </a:spcAft>
              <a:buClr>
                <a:schemeClr val="dk2"/>
              </a:buClr>
              <a:buSzPts val="1400"/>
              <a:buChar char="●"/>
              <a:defRPr>
                <a:solidFill>
                  <a:schemeClr val="dk2"/>
                </a:solidFill>
              </a:defRPr>
            </a:lvl7pPr>
            <a:lvl8pPr indent="-317500" lvl="7" marL="3657600" rtl="0">
              <a:lnSpc>
                <a:spcPct val="115000"/>
              </a:lnSpc>
              <a:spcBef>
                <a:spcPts val="0"/>
              </a:spcBef>
              <a:spcAft>
                <a:spcPts val="0"/>
              </a:spcAft>
              <a:buClr>
                <a:schemeClr val="dk2"/>
              </a:buClr>
              <a:buSzPts val="1400"/>
              <a:buChar char="○"/>
              <a:defRPr>
                <a:solidFill>
                  <a:schemeClr val="dk2"/>
                </a:solidFill>
              </a:defRPr>
            </a:lvl8pPr>
            <a:lvl9pPr indent="-317500" lvl="8" marL="4114800" rtl="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rtl="0" algn="r">
              <a:buNone/>
              <a:defRPr sz="1000">
                <a:solidFill>
                  <a:schemeClr val="dk2"/>
                </a:solidFill>
              </a:defRPr>
            </a:lvl1pPr>
            <a:lvl2pPr lvl="1" rtl="0" algn="r">
              <a:buNone/>
              <a:defRPr sz="1000">
                <a:solidFill>
                  <a:schemeClr val="dk2"/>
                </a:solidFill>
              </a:defRPr>
            </a:lvl2pPr>
            <a:lvl3pPr lvl="2" rtl="0" algn="r">
              <a:buNone/>
              <a:defRPr sz="1000">
                <a:solidFill>
                  <a:schemeClr val="dk2"/>
                </a:solidFill>
              </a:defRPr>
            </a:lvl3pPr>
            <a:lvl4pPr lvl="3" rtl="0" algn="r">
              <a:buNone/>
              <a:defRPr sz="1000">
                <a:solidFill>
                  <a:schemeClr val="dk2"/>
                </a:solidFill>
              </a:defRPr>
            </a:lvl4pPr>
            <a:lvl5pPr lvl="4" rtl="0" algn="r">
              <a:buNone/>
              <a:defRPr sz="1000">
                <a:solidFill>
                  <a:schemeClr val="dk2"/>
                </a:solidFill>
              </a:defRPr>
            </a:lvl5pPr>
            <a:lvl6pPr lvl="5" rtl="0" algn="r">
              <a:buNone/>
              <a:defRPr sz="1000">
                <a:solidFill>
                  <a:schemeClr val="dk2"/>
                </a:solidFill>
              </a:defRPr>
            </a:lvl6pPr>
            <a:lvl7pPr lvl="6" rtl="0" algn="r">
              <a:buNone/>
              <a:defRPr sz="1000">
                <a:solidFill>
                  <a:schemeClr val="dk2"/>
                </a:solidFill>
              </a:defRPr>
            </a:lvl7pPr>
            <a:lvl8pPr lvl="7" rtl="0" algn="r">
              <a:buNone/>
              <a:defRPr sz="1000">
                <a:solidFill>
                  <a:schemeClr val="dk2"/>
                </a:solidFill>
              </a:defRPr>
            </a:lvl8pPr>
            <a:lvl9pPr lvl="8" rtl="0"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https://www.allsaintsprimaryschoolmaldon.co.uk/lks2-2/" TargetMode="External"/><Relationship Id="rId4" Type="http://schemas.openxmlformats.org/officeDocument/2006/relationships/hyperlink" Target="mailto:year34@allsaintsprimaryschoolmaldon.co.uk"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hyperlink" Target="https://www.youtube.com/watch?v=FaLCQo8NJFA" TargetMode="External"/><Relationship Id="rId4" Type="http://schemas.openxmlformats.org/officeDocument/2006/relationships/image" Target="../media/image5.png"/><Relationship Id="rId5" Type="http://schemas.openxmlformats.org/officeDocument/2006/relationships/image" Target="../media/image1.png"/><Relationship Id="rId6"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hyperlink" Target="https://drive.google.com/file/d/1haKu2S3HcXieuvYo-W47Kkee58t0S_zL/view?usp=sharing" TargetMode="External"/><Relationship Id="rId4" Type="http://schemas.openxmlformats.org/officeDocument/2006/relationships/image" Target="../media/image3.png"/><Relationship Id="rId5"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hyperlink" Target="https://classroom.thenational.academy/lessons/to-explore-conjunctions-c4wkee" TargetMode="External"/><Relationship Id="rId4" Type="http://schemas.openxmlformats.org/officeDocument/2006/relationships/hyperlink" Target="https://classroom.thenational.academy/lessons/to-explore-conjunctions-c4wkee" TargetMode="External"/><Relationship Id="rId5"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hyperlink" Target="https://www.youtube.com/watch?v=6-JoTos8-oE" TargetMode="External"/><Relationship Id="rId4" Type="http://schemas.openxmlformats.org/officeDocument/2006/relationships/hyperlink" Target="https://sound-effects.bbcrewind.co.uk/"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nvSpPr>
        <p:spPr>
          <a:xfrm>
            <a:off x="304275" y="218850"/>
            <a:ext cx="8568300" cy="4802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1800" u="sng"/>
              <a:t>Good Morning Badgers and Otters</a:t>
            </a:r>
            <a:endParaRPr b="1" sz="1800" u="sng"/>
          </a:p>
          <a:p>
            <a:pPr indent="0" lvl="0" marL="0" rtl="0" algn="ctr">
              <a:spcBef>
                <a:spcPts val="0"/>
              </a:spcBef>
              <a:spcAft>
                <a:spcPts val="0"/>
              </a:spcAft>
              <a:buNone/>
            </a:pPr>
            <a:r>
              <a:t/>
            </a:r>
            <a:endParaRPr/>
          </a:p>
          <a:p>
            <a:pPr indent="0" lvl="0" marL="0" rtl="0" algn="ctr">
              <a:spcBef>
                <a:spcPts val="0"/>
              </a:spcBef>
              <a:spcAft>
                <a:spcPts val="0"/>
              </a:spcAft>
              <a:buNone/>
            </a:pPr>
            <a:r>
              <a:rPr lang="en" sz="1600"/>
              <a:t>I hope you are feeling safe and well. </a:t>
            </a:r>
            <a:r>
              <a:rPr lang="en" sz="1600"/>
              <a:t>For today, I have produced another presentation that has all the information you need to complete your work at home for today, Friday 25th June. </a:t>
            </a:r>
            <a:br>
              <a:rPr lang="en" sz="1600"/>
            </a:br>
            <a:br>
              <a:rPr lang="en" sz="1600"/>
            </a:br>
            <a:r>
              <a:rPr lang="en" sz="1600"/>
              <a:t>All documents </a:t>
            </a:r>
            <a:r>
              <a:rPr lang="en" sz="1600"/>
              <a:t>mentioned</a:t>
            </a:r>
            <a:r>
              <a:rPr lang="en" sz="1600"/>
              <a:t> in this </a:t>
            </a:r>
            <a:r>
              <a:rPr lang="en" sz="1600"/>
              <a:t>presentation</a:t>
            </a:r>
            <a:r>
              <a:rPr lang="en" sz="1600"/>
              <a:t> are </a:t>
            </a:r>
            <a:r>
              <a:rPr lang="en" sz="1600"/>
              <a:t>available</a:t>
            </a:r>
            <a:r>
              <a:rPr lang="en" sz="1600"/>
              <a:t> to download from the school website under the LKS2 Class Pages tab, which can be found here:</a:t>
            </a:r>
            <a:endParaRPr sz="1600"/>
          </a:p>
          <a:p>
            <a:pPr indent="0" lvl="0" marL="0" rtl="0" algn="ctr">
              <a:spcBef>
                <a:spcPts val="0"/>
              </a:spcBef>
              <a:spcAft>
                <a:spcPts val="0"/>
              </a:spcAft>
              <a:buNone/>
            </a:pPr>
            <a:r>
              <a:rPr lang="en" sz="1600" u="sng">
                <a:solidFill>
                  <a:schemeClr val="hlink"/>
                </a:solidFill>
                <a:hlinkClick r:id="rId3"/>
              </a:rPr>
              <a:t>https://www.allsaintsprimaryschoolmaldon.co.uk/lks2-2/</a:t>
            </a:r>
            <a:endParaRPr sz="1600"/>
          </a:p>
          <a:p>
            <a:pPr indent="0" lvl="0" marL="0" rtl="0" algn="ctr">
              <a:spcBef>
                <a:spcPts val="0"/>
              </a:spcBef>
              <a:spcAft>
                <a:spcPts val="0"/>
              </a:spcAft>
              <a:buNone/>
            </a:pPr>
            <a:r>
              <a:t/>
            </a:r>
            <a:endParaRPr sz="1600"/>
          </a:p>
          <a:p>
            <a:pPr indent="0" lvl="0" marL="0" rtl="0" algn="ctr">
              <a:spcBef>
                <a:spcPts val="0"/>
              </a:spcBef>
              <a:spcAft>
                <a:spcPts val="0"/>
              </a:spcAft>
              <a:buNone/>
            </a:pPr>
            <a:r>
              <a:rPr lang="en" sz="1600"/>
              <a:t>I hope you enjoy the lessons and whilst it is such a shame we are not in school for the next few days, I will </a:t>
            </a:r>
            <a:r>
              <a:rPr lang="en" sz="1600"/>
              <a:t>endeavour</a:t>
            </a:r>
            <a:r>
              <a:rPr lang="en" sz="1600"/>
              <a:t> to make sure we do not miss out on anything and I will make some videos, challenges, and topic lessons for you next week. </a:t>
            </a:r>
            <a:br>
              <a:rPr lang="en" sz="1600"/>
            </a:br>
            <a:r>
              <a:rPr lang="en" sz="1600"/>
              <a:t>I would love to see any of your amazing work so please do email it to </a:t>
            </a:r>
            <a:r>
              <a:rPr lang="en" sz="1600" u="sng">
                <a:solidFill>
                  <a:schemeClr val="hlink"/>
                </a:solidFill>
                <a:hlinkClick r:id="rId4"/>
              </a:rPr>
              <a:t>year34@allsaintsprimaryschoolmaldon.co.uk</a:t>
            </a:r>
            <a:endParaRPr sz="1600"/>
          </a:p>
          <a:p>
            <a:pPr indent="0" lvl="0" marL="0" rtl="0" algn="ctr">
              <a:spcBef>
                <a:spcPts val="0"/>
              </a:spcBef>
              <a:spcAft>
                <a:spcPts val="0"/>
              </a:spcAft>
              <a:buNone/>
            </a:pPr>
            <a:r>
              <a:t/>
            </a:r>
            <a:endParaRPr/>
          </a:p>
          <a:p>
            <a:pPr indent="0" lvl="0" marL="0" rtl="0" algn="ctr">
              <a:spcBef>
                <a:spcPts val="0"/>
              </a:spcBef>
              <a:spcAft>
                <a:spcPts val="0"/>
              </a:spcAft>
              <a:buNone/>
            </a:pPr>
            <a:r>
              <a:rPr lang="en" sz="1600"/>
              <a:t>Take care and stay safe,</a:t>
            </a:r>
            <a:br>
              <a:rPr lang="en" sz="1600"/>
            </a:br>
            <a:br>
              <a:rPr lang="en" sz="1600"/>
            </a:br>
            <a:r>
              <a:rPr lang="en" sz="1600"/>
              <a:t>Mr. Bearman :-) </a:t>
            </a:r>
            <a:endParaRPr sz="1600"/>
          </a:p>
          <a:p>
            <a:pPr indent="0" lvl="0" marL="0" rtl="0" algn="ctr">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sp>
        <p:nvSpPr>
          <p:cNvPr id="59" name="Google Shape;59;p14"/>
          <p:cNvSpPr txBox="1"/>
          <p:nvPr/>
        </p:nvSpPr>
        <p:spPr>
          <a:xfrm>
            <a:off x="444325" y="121175"/>
            <a:ext cx="8307600" cy="569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500" u="sng"/>
              <a:t>ENGLISH LESSON 1 - HISTORY OF TRANSPORT</a:t>
            </a:r>
            <a:endParaRPr b="1" sz="2500" u="sng"/>
          </a:p>
        </p:txBody>
      </p:sp>
      <p:sp>
        <p:nvSpPr>
          <p:cNvPr id="60" name="Google Shape;60;p14"/>
          <p:cNvSpPr txBox="1"/>
          <p:nvPr/>
        </p:nvSpPr>
        <p:spPr>
          <a:xfrm>
            <a:off x="115750" y="690575"/>
            <a:ext cx="5367600" cy="50178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a:t>Firstly, if you have not completed yesterday’s English please do this first as you will need it for next week. </a:t>
            </a:r>
            <a:endParaRPr b="1"/>
          </a:p>
          <a:p>
            <a:pPr indent="0" lvl="0" marL="0" rtl="0" algn="ctr">
              <a:spcBef>
                <a:spcPts val="0"/>
              </a:spcBef>
              <a:spcAft>
                <a:spcPts val="0"/>
              </a:spcAft>
              <a:buNone/>
            </a:pPr>
            <a:r>
              <a:t/>
            </a:r>
            <a:endParaRPr/>
          </a:p>
          <a:p>
            <a:pPr indent="0" lvl="0" marL="0" rtl="0" algn="l">
              <a:spcBef>
                <a:spcPts val="0"/>
              </a:spcBef>
              <a:spcAft>
                <a:spcPts val="0"/>
              </a:spcAft>
              <a:buNone/>
            </a:pPr>
            <a:r>
              <a:rPr lang="en"/>
              <a:t>As you know we have recently been </a:t>
            </a:r>
            <a:r>
              <a:rPr lang="en"/>
              <a:t>looking</a:t>
            </a:r>
            <a:r>
              <a:rPr lang="en"/>
              <a:t> at the history of transport. Today we are going to create a timeline of some of these forms of transport. </a:t>
            </a:r>
            <a:r>
              <a:rPr lang="en"/>
              <a:t>Click</a:t>
            </a:r>
            <a:r>
              <a:rPr lang="en"/>
              <a:t> on the link below to rewatch the </a:t>
            </a:r>
            <a:r>
              <a:rPr lang="en"/>
              <a:t>history</a:t>
            </a:r>
            <a:r>
              <a:rPr lang="en"/>
              <a:t> of </a:t>
            </a:r>
            <a:r>
              <a:rPr lang="en"/>
              <a:t>transport</a:t>
            </a:r>
            <a:r>
              <a:rPr lang="en"/>
              <a:t> video we watched in the first the first week of the topic. </a:t>
            </a:r>
            <a:br>
              <a:rPr lang="en"/>
            </a:br>
            <a:br>
              <a:rPr lang="en"/>
            </a:br>
            <a:r>
              <a:rPr b="1" lang="en" u="sng"/>
              <a:t>VIDEO LINK:</a:t>
            </a:r>
            <a:r>
              <a:rPr lang="en"/>
              <a:t> </a:t>
            </a:r>
            <a:r>
              <a:rPr lang="en" u="sng">
                <a:solidFill>
                  <a:schemeClr val="hlink"/>
                </a:solidFill>
                <a:hlinkClick r:id="rId3"/>
              </a:rPr>
              <a:t>https://www.youtube.com/watch?v=FaLCQo8NJFA</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After you have watched it, chose 6 forms of </a:t>
            </a:r>
            <a:r>
              <a:rPr lang="en"/>
              <a:t>transport</a:t>
            </a:r>
            <a:r>
              <a:rPr lang="en"/>
              <a:t> from the video and draw them on the timeline in chronological order in the large boxes. Then, label them in the small boxes beneath with their name and dates.</a:t>
            </a:r>
            <a:br>
              <a:rPr i="1" lang="en"/>
            </a:br>
            <a:endParaRPr b="1"/>
          </a:p>
          <a:p>
            <a:pPr indent="0" lvl="0" marL="0" rtl="0" algn="l">
              <a:spcBef>
                <a:spcPts val="0"/>
              </a:spcBef>
              <a:spcAft>
                <a:spcPts val="0"/>
              </a:spcAft>
              <a:buNone/>
            </a:pPr>
            <a:r>
              <a:rPr b="1" lang="en"/>
              <a:t>Challenge</a:t>
            </a:r>
            <a:br>
              <a:rPr b="1" lang="en"/>
            </a:br>
            <a:r>
              <a:rPr lang="en"/>
              <a:t>Once you have put them in order and drawn the </a:t>
            </a:r>
            <a:r>
              <a:rPr lang="en"/>
              <a:t>pictures</a:t>
            </a:r>
            <a:r>
              <a:rPr lang="en"/>
              <a:t> and labelled your transport. Why don’t you try and </a:t>
            </a:r>
            <a:r>
              <a:rPr lang="en"/>
              <a:t>research</a:t>
            </a:r>
            <a:r>
              <a:rPr lang="en"/>
              <a:t> some facts about the forms of yransport and add them to your sheet.  </a:t>
            </a:r>
            <a:endParaRPr/>
          </a:p>
          <a:p>
            <a:pPr indent="0" lvl="0" marL="0" rtl="0" algn="l">
              <a:spcBef>
                <a:spcPts val="0"/>
              </a:spcBef>
              <a:spcAft>
                <a:spcPts val="0"/>
              </a:spcAft>
              <a:buNone/>
            </a:pPr>
            <a:r>
              <a:t/>
            </a:r>
            <a:endParaRPr i="1" sz="1700"/>
          </a:p>
          <a:p>
            <a:pPr indent="0" lvl="0" marL="0" rtl="0" algn="l">
              <a:spcBef>
                <a:spcPts val="0"/>
              </a:spcBef>
              <a:spcAft>
                <a:spcPts val="0"/>
              </a:spcAft>
              <a:buNone/>
            </a:pPr>
            <a:r>
              <a:t/>
            </a:r>
            <a:endParaRPr i="1" sz="1700"/>
          </a:p>
        </p:txBody>
      </p:sp>
      <p:pic>
        <p:nvPicPr>
          <p:cNvPr id="61" name="Google Shape;61;p14"/>
          <p:cNvPicPr preferRelativeResize="0"/>
          <p:nvPr/>
        </p:nvPicPr>
        <p:blipFill rotWithShape="1">
          <a:blip r:embed="rId4">
            <a:alphaModFix/>
          </a:blip>
          <a:srcRect b="0" l="0" r="1536" t="20653"/>
          <a:stretch/>
        </p:blipFill>
        <p:spPr>
          <a:xfrm>
            <a:off x="5593538" y="624875"/>
            <a:ext cx="3227649" cy="1270575"/>
          </a:xfrm>
          <a:prstGeom prst="rect">
            <a:avLst/>
          </a:prstGeom>
          <a:noFill/>
          <a:ln>
            <a:noFill/>
          </a:ln>
        </p:spPr>
      </p:pic>
      <p:pic>
        <p:nvPicPr>
          <p:cNvPr id="62" name="Google Shape;62;p14"/>
          <p:cNvPicPr preferRelativeResize="0"/>
          <p:nvPr/>
        </p:nvPicPr>
        <p:blipFill>
          <a:blip r:embed="rId5">
            <a:alphaModFix/>
          </a:blip>
          <a:stretch>
            <a:fillRect/>
          </a:stretch>
        </p:blipFill>
        <p:spPr>
          <a:xfrm>
            <a:off x="5618800" y="1948650"/>
            <a:ext cx="3227625" cy="1580964"/>
          </a:xfrm>
          <a:prstGeom prst="rect">
            <a:avLst/>
          </a:prstGeom>
          <a:noFill/>
          <a:ln>
            <a:noFill/>
          </a:ln>
        </p:spPr>
      </p:pic>
      <p:pic>
        <p:nvPicPr>
          <p:cNvPr id="63" name="Google Shape;63;p14"/>
          <p:cNvPicPr preferRelativeResize="0"/>
          <p:nvPr/>
        </p:nvPicPr>
        <p:blipFill>
          <a:blip r:embed="rId6">
            <a:alphaModFix/>
          </a:blip>
          <a:stretch>
            <a:fillRect/>
          </a:stretch>
        </p:blipFill>
        <p:spPr>
          <a:xfrm>
            <a:off x="5618801" y="3582825"/>
            <a:ext cx="3227626" cy="14243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p15"/>
          <p:cNvSpPr txBox="1"/>
          <p:nvPr/>
        </p:nvSpPr>
        <p:spPr>
          <a:xfrm>
            <a:off x="3241800" y="4336250"/>
            <a:ext cx="5811900" cy="892800"/>
          </a:xfrm>
          <a:prstGeom prst="rect">
            <a:avLst/>
          </a:prstGeom>
          <a:noFill/>
          <a:ln cap="flat" cmpd="sng" w="9525">
            <a:solidFill>
              <a:schemeClr val="lt1"/>
            </a:solidFill>
            <a:prstDash val="solid"/>
            <a:round/>
            <a:headEnd len="sm" w="sm" type="none"/>
            <a:tailEnd len="sm" w="sm" type="none"/>
          </a:ln>
        </p:spPr>
        <p:txBody>
          <a:bodyPr anchorCtr="0" anchor="t" bIns="91425" lIns="91425" spcFirstLastPara="1" rIns="91425" wrap="square" tIns="91425">
            <a:spAutoFit/>
          </a:bodyPr>
          <a:lstStyle/>
          <a:p>
            <a:pPr indent="0" lvl="0" marL="0" rtl="0" algn="ctr">
              <a:spcBef>
                <a:spcPts val="0"/>
              </a:spcBef>
              <a:spcAft>
                <a:spcPts val="0"/>
              </a:spcAft>
              <a:buNone/>
            </a:pPr>
            <a:r>
              <a:rPr b="1" i="1" lang="en" sz="2300">
                <a:solidFill>
                  <a:srgbClr val="FF0000"/>
                </a:solidFill>
              </a:rPr>
              <a:t>THIS DOCUMENT CAN BE DOWNLOADED FROM THE WEBSITE!</a:t>
            </a:r>
            <a:endParaRPr b="1" i="1" sz="2300">
              <a:solidFill>
                <a:srgbClr val="FF0000"/>
              </a:solidFill>
            </a:endParaRPr>
          </a:p>
        </p:txBody>
      </p:sp>
      <p:sp>
        <p:nvSpPr>
          <p:cNvPr id="69" name="Google Shape;69;p15"/>
          <p:cNvSpPr txBox="1"/>
          <p:nvPr/>
        </p:nvSpPr>
        <p:spPr>
          <a:xfrm>
            <a:off x="0" y="143525"/>
            <a:ext cx="5738100" cy="477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i="1" lang="en" sz="1900" u="sng"/>
              <a:t>Use this sheet to present your timeline</a:t>
            </a:r>
            <a:endParaRPr b="1" i="1" sz="1900" u="sng"/>
          </a:p>
        </p:txBody>
      </p:sp>
      <p:sp>
        <p:nvSpPr>
          <p:cNvPr id="70" name="Google Shape;70;p15"/>
          <p:cNvSpPr txBox="1"/>
          <p:nvPr/>
        </p:nvSpPr>
        <p:spPr>
          <a:xfrm>
            <a:off x="65400" y="956000"/>
            <a:ext cx="2735100" cy="10467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i="1" lang="en"/>
              <a:t>Choose your transport and draw them in these boxes but make sure you have put them in </a:t>
            </a:r>
            <a:r>
              <a:rPr i="1" lang="en"/>
              <a:t>chronological</a:t>
            </a:r>
            <a:r>
              <a:rPr i="1" lang="en"/>
              <a:t> order. </a:t>
            </a:r>
            <a:endParaRPr i="1"/>
          </a:p>
        </p:txBody>
      </p:sp>
      <p:sp>
        <p:nvSpPr>
          <p:cNvPr id="71" name="Google Shape;71;p15"/>
          <p:cNvSpPr txBox="1"/>
          <p:nvPr/>
        </p:nvSpPr>
        <p:spPr>
          <a:xfrm>
            <a:off x="55900" y="2124600"/>
            <a:ext cx="2725800" cy="6156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i="1" lang="en"/>
              <a:t>Label you picture with the name of transport and the date.</a:t>
            </a:r>
            <a:endParaRPr i="1"/>
          </a:p>
        </p:txBody>
      </p:sp>
      <p:cxnSp>
        <p:nvCxnSpPr>
          <p:cNvPr id="72" name="Google Shape;72;p15"/>
          <p:cNvCxnSpPr/>
          <p:nvPr/>
        </p:nvCxnSpPr>
        <p:spPr>
          <a:xfrm rot="10800000">
            <a:off x="6153350" y="1898400"/>
            <a:ext cx="589200" cy="454800"/>
          </a:xfrm>
          <a:prstGeom prst="straightConnector1">
            <a:avLst/>
          </a:prstGeom>
          <a:noFill/>
          <a:ln cap="flat" cmpd="sng" w="38100">
            <a:solidFill>
              <a:schemeClr val="dk2"/>
            </a:solidFill>
            <a:prstDash val="solid"/>
            <a:round/>
            <a:headEnd len="med" w="med" type="none"/>
            <a:tailEnd len="med" w="med" type="triangle"/>
          </a:ln>
        </p:spPr>
      </p:cxnSp>
      <p:cxnSp>
        <p:nvCxnSpPr>
          <p:cNvPr id="73" name="Google Shape;73;p15"/>
          <p:cNvCxnSpPr/>
          <p:nvPr/>
        </p:nvCxnSpPr>
        <p:spPr>
          <a:xfrm flipH="1">
            <a:off x="5888700" y="3033825"/>
            <a:ext cx="888900" cy="727200"/>
          </a:xfrm>
          <a:prstGeom prst="straightConnector1">
            <a:avLst/>
          </a:prstGeom>
          <a:noFill/>
          <a:ln cap="flat" cmpd="sng" w="38100">
            <a:solidFill>
              <a:schemeClr val="dk2"/>
            </a:solidFill>
            <a:prstDash val="solid"/>
            <a:round/>
            <a:headEnd len="med" w="med" type="none"/>
            <a:tailEnd len="med" w="med" type="triangle"/>
          </a:ln>
        </p:spPr>
      </p:cxnSp>
      <p:sp>
        <p:nvSpPr>
          <p:cNvPr id="74" name="Google Shape;74;p15"/>
          <p:cNvSpPr txBox="1"/>
          <p:nvPr/>
        </p:nvSpPr>
        <p:spPr>
          <a:xfrm>
            <a:off x="65400" y="2869175"/>
            <a:ext cx="2790900" cy="10467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i="1" lang="en"/>
              <a:t>You could also add any extra information about the form of transport in these boxes with the pictures. </a:t>
            </a:r>
            <a:endParaRPr i="1"/>
          </a:p>
        </p:txBody>
      </p:sp>
      <p:pic>
        <p:nvPicPr>
          <p:cNvPr id="75" name="Google Shape;75;p15"/>
          <p:cNvPicPr preferRelativeResize="0"/>
          <p:nvPr/>
        </p:nvPicPr>
        <p:blipFill>
          <a:blip r:embed="rId3">
            <a:alphaModFix/>
          </a:blip>
          <a:stretch>
            <a:fillRect/>
          </a:stretch>
        </p:blipFill>
        <p:spPr>
          <a:xfrm>
            <a:off x="4098101" y="528525"/>
            <a:ext cx="4955600" cy="3807725"/>
          </a:xfrm>
          <a:prstGeom prst="rect">
            <a:avLst/>
          </a:prstGeom>
          <a:noFill/>
          <a:ln>
            <a:noFill/>
          </a:ln>
        </p:spPr>
      </p:pic>
      <p:cxnSp>
        <p:nvCxnSpPr>
          <p:cNvPr id="76" name="Google Shape;76;p15"/>
          <p:cNvCxnSpPr/>
          <p:nvPr/>
        </p:nvCxnSpPr>
        <p:spPr>
          <a:xfrm flipH="1" rot="10800000">
            <a:off x="2585225" y="1166575"/>
            <a:ext cx="2124300" cy="139500"/>
          </a:xfrm>
          <a:prstGeom prst="straightConnector1">
            <a:avLst/>
          </a:prstGeom>
          <a:noFill/>
          <a:ln cap="flat" cmpd="sng" w="38100">
            <a:solidFill>
              <a:schemeClr val="dk2"/>
            </a:solidFill>
            <a:prstDash val="solid"/>
            <a:round/>
            <a:headEnd len="med" w="med" type="none"/>
            <a:tailEnd len="med" w="med" type="triangle"/>
          </a:ln>
        </p:spPr>
      </p:cxnSp>
      <p:cxnSp>
        <p:nvCxnSpPr>
          <p:cNvPr id="77" name="Google Shape;77;p15"/>
          <p:cNvCxnSpPr/>
          <p:nvPr/>
        </p:nvCxnSpPr>
        <p:spPr>
          <a:xfrm flipH="1" rot="10800000">
            <a:off x="2585225" y="2138600"/>
            <a:ext cx="1926000" cy="69600"/>
          </a:xfrm>
          <a:prstGeom prst="straightConnector1">
            <a:avLst/>
          </a:prstGeom>
          <a:noFill/>
          <a:ln cap="flat" cmpd="sng" w="38100">
            <a:solidFill>
              <a:schemeClr val="dk2"/>
            </a:solidFill>
            <a:prstDash val="solid"/>
            <a:round/>
            <a:headEnd len="med" w="med" type="none"/>
            <a:tailEnd len="med" w="med" type="triangle"/>
          </a:ln>
        </p:spPr>
      </p:cxnSp>
      <p:cxnSp>
        <p:nvCxnSpPr>
          <p:cNvPr id="78" name="Google Shape;78;p15"/>
          <p:cNvCxnSpPr/>
          <p:nvPr/>
        </p:nvCxnSpPr>
        <p:spPr>
          <a:xfrm flipH="1" rot="10800000">
            <a:off x="2359500" y="3743050"/>
            <a:ext cx="2151900" cy="18900"/>
          </a:xfrm>
          <a:prstGeom prst="straightConnector1">
            <a:avLst/>
          </a:prstGeom>
          <a:noFill/>
          <a:ln cap="flat" cmpd="sng" w="38100">
            <a:solidFill>
              <a:schemeClr val="dk2"/>
            </a:solidFill>
            <a:prstDash val="solid"/>
            <a:round/>
            <a:headEnd len="med" w="med" type="none"/>
            <a:tailEnd len="med" w="med" type="triangle"/>
          </a:ln>
        </p:spPr>
      </p:cxn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 name="Shape 82"/>
        <p:cNvGrpSpPr/>
        <p:nvPr/>
      </p:nvGrpSpPr>
      <p:grpSpPr>
        <a:xfrm>
          <a:off x="0" y="0"/>
          <a:ext cx="0" cy="0"/>
          <a:chOff x="0" y="0"/>
          <a:chExt cx="0" cy="0"/>
        </a:xfrm>
      </p:grpSpPr>
      <p:sp>
        <p:nvSpPr>
          <p:cNvPr id="83" name="Google Shape;83;p16"/>
          <p:cNvSpPr txBox="1"/>
          <p:nvPr/>
        </p:nvSpPr>
        <p:spPr>
          <a:xfrm>
            <a:off x="418200" y="64550"/>
            <a:ext cx="8307600" cy="569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500" u="sng"/>
              <a:t>MATHS LESSON</a:t>
            </a:r>
            <a:r>
              <a:rPr b="1" lang="en" sz="2500" u="sng"/>
              <a:t> - AREA &amp; PERIMETER PART 2</a:t>
            </a:r>
            <a:endParaRPr b="1" sz="2500" u="sng"/>
          </a:p>
        </p:txBody>
      </p:sp>
      <p:sp>
        <p:nvSpPr>
          <p:cNvPr id="84" name="Google Shape;84;p16"/>
          <p:cNvSpPr txBox="1"/>
          <p:nvPr/>
        </p:nvSpPr>
        <p:spPr>
          <a:xfrm>
            <a:off x="0" y="525900"/>
            <a:ext cx="6580500" cy="47571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lang="en" sz="1300">
                <a:solidFill>
                  <a:schemeClr val="dk1"/>
                </a:solidFill>
              </a:rPr>
              <a:t>Your Maths task today is going to continue on from </a:t>
            </a:r>
            <a:r>
              <a:rPr lang="en" sz="1300">
                <a:solidFill>
                  <a:schemeClr val="dk1"/>
                </a:solidFill>
              </a:rPr>
              <a:t>yesterday's</a:t>
            </a:r>
            <a:r>
              <a:rPr lang="en" sz="1300">
                <a:solidFill>
                  <a:schemeClr val="dk1"/>
                </a:solidFill>
              </a:rPr>
              <a:t> area and perimeter lesson. If you are anything like me, I like to change the </a:t>
            </a:r>
            <a:r>
              <a:rPr lang="en" sz="1300">
                <a:solidFill>
                  <a:schemeClr val="dk1"/>
                </a:solidFill>
              </a:rPr>
              <a:t>furniture</a:t>
            </a:r>
            <a:r>
              <a:rPr lang="en" sz="1300">
                <a:solidFill>
                  <a:schemeClr val="dk1"/>
                </a:solidFill>
              </a:rPr>
              <a:t> in my room around a lot! It’s a great game and I love to </a:t>
            </a:r>
            <a:r>
              <a:rPr lang="en" sz="1300">
                <a:solidFill>
                  <a:schemeClr val="dk1"/>
                </a:solidFill>
              </a:rPr>
              <a:t>experiment</a:t>
            </a:r>
            <a:r>
              <a:rPr lang="en" sz="1300">
                <a:solidFill>
                  <a:schemeClr val="dk1"/>
                </a:solidFill>
              </a:rPr>
              <a:t> to see where it all fits perfectly. </a:t>
            </a:r>
            <a:br>
              <a:rPr lang="en" sz="1300">
                <a:solidFill>
                  <a:schemeClr val="dk1"/>
                </a:solidFill>
              </a:rPr>
            </a:br>
            <a:endParaRPr sz="1300">
              <a:solidFill>
                <a:schemeClr val="dk1"/>
              </a:solidFill>
            </a:endParaRPr>
          </a:p>
          <a:p>
            <a:pPr indent="0" lvl="0" marL="0" rtl="0" algn="l">
              <a:lnSpc>
                <a:spcPct val="115000"/>
              </a:lnSpc>
              <a:spcBef>
                <a:spcPts val="0"/>
              </a:spcBef>
              <a:spcAft>
                <a:spcPts val="0"/>
              </a:spcAft>
              <a:buNone/>
            </a:pPr>
            <a:r>
              <a:rPr lang="en" sz="1300">
                <a:solidFill>
                  <a:schemeClr val="dk1"/>
                </a:solidFill>
              </a:rPr>
              <a:t>Using the same squared paper as yesterday (or if you don't have any make your own) I want to you design your own apartment. It could have a bedroom area, a gaming area, a kitchen area, a dining area, a bathroom area or whatever you would like to put in it. You could draw the furniture on another piece of paper, cut them out, and stick them onto the squared paper. </a:t>
            </a:r>
            <a:r>
              <a:rPr lang="en" sz="1300">
                <a:solidFill>
                  <a:schemeClr val="dk1"/>
                </a:solidFill>
              </a:rPr>
              <a:t>Have a l</a:t>
            </a:r>
            <a:r>
              <a:rPr lang="en" sz="1300">
                <a:solidFill>
                  <a:schemeClr val="dk1"/>
                </a:solidFill>
              </a:rPr>
              <a:t>ook at the pictures on the right for inspiration. Then once you have completed that figure out both the area and perimeter of the furniture in each area of your apartment. </a:t>
            </a:r>
            <a:endParaRPr sz="1300">
              <a:solidFill>
                <a:schemeClr val="dk1"/>
              </a:solidFill>
            </a:endParaRPr>
          </a:p>
          <a:p>
            <a:pPr indent="0" lvl="0" marL="0" rtl="0" algn="l">
              <a:lnSpc>
                <a:spcPct val="115000"/>
              </a:lnSpc>
              <a:spcBef>
                <a:spcPts val="0"/>
              </a:spcBef>
              <a:spcAft>
                <a:spcPts val="0"/>
              </a:spcAft>
              <a:buNone/>
            </a:pPr>
            <a:r>
              <a:t/>
            </a:r>
            <a:endParaRPr sz="1300">
              <a:solidFill>
                <a:schemeClr val="dk1"/>
              </a:solidFill>
            </a:endParaRPr>
          </a:p>
          <a:p>
            <a:pPr indent="0" lvl="0" marL="0" rtl="0" algn="l">
              <a:lnSpc>
                <a:spcPct val="115000"/>
              </a:lnSpc>
              <a:spcBef>
                <a:spcPts val="0"/>
              </a:spcBef>
              <a:spcAft>
                <a:spcPts val="0"/>
              </a:spcAft>
              <a:buNone/>
            </a:pPr>
            <a:r>
              <a:rPr lang="en" sz="1300">
                <a:solidFill>
                  <a:schemeClr val="dk1"/>
                </a:solidFill>
              </a:rPr>
              <a:t>The </a:t>
            </a:r>
            <a:r>
              <a:rPr b="1" lang="en" sz="1300">
                <a:solidFill>
                  <a:schemeClr val="dk1"/>
                </a:solidFill>
              </a:rPr>
              <a:t>area</a:t>
            </a:r>
            <a:r>
              <a:rPr lang="en" sz="1300">
                <a:solidFill>
                  <a:schemeClr val="dk1"/>
                </a:solidFill>
              </a:rPr>
              <a:t> is the space inside the shape = Count the squares (for today’s activity count partial squares as whole squares)</a:t>
            </a:r>
            <a:endParaRPr sz="1300">
              <a:solidFill>
                <a:schemeClr val="dk1"/>
              </a:solidFill>
            </a:endParaRPr>
          </a:p>
          <a:p>
            <a:pPr indent="0" lvl="0" marL="0" rtl="0" algn="l">
              <a:lnSpc>
                <a:spcPct val="115000"/>
              </a:lnSpc>
              <a:spcBef>
                <a:spcPts val="0"/>
              </a:spcBef>
              <a:spcAft>
                <a:spcPts val="0"/>
              </a:spcAft>
              <a:buNone/>
            </a:pPr>
            <a:r>
              <a:t/>
            </a:r>
            <a:endParaRPr sz="1300">
              <a:solidFill>
                <a:schemeClr val="dk1"/>
              </a:solidFill>
            </a:endParaRPr>
          </a:p>
          <a:p>
            <a:pPr indent="0" lvl="0" marL="0" rtl="0" algn="l">
              <a:lnSpc>
                <a:spcPct val="115000"/>
              </a:lnSpc>
              <a:spcBef>
                <a:spcPts val="0"/>
              </a:spcBef>
              <a:spcAft>
                <a:spcPts val="0"/>
              </a:spcAft>
              <a:buNone/>
            </a:pPr>
            <a:r>
              <a:rPr lang="en" sz="1300">
                <a:solidFill>
                  <a:schemeClr val="dk1"/>
                </a:solidFill>
              </a:rPr>
              <a:t>The </a:t>
            </a:r>
            <a:r>
              <a:rPr b="1" lang="en" sz="1300">
                <a:solidFill>
                  <a:schemeClr val="dk1"/>
                </a:solidFill>
              </a:rPr>
              <a:t>perimeter</a:t>
            </a:r>
            <a:r>
              <a:rPr lang="en" sz="1300">
                <a:solidFill>
                  <a:schemeClr val="dk1"/>
                </a:solidFill>
              </a:rPr>
              <a:t> is the distance around the outside of the shape = Count the squares around the outside of the furniture. </a:t>
            </a:r>
            <a:endParaRPr sz="1300">
              <a:solidFill>
                <a:schemeClr val="dk1"/>
              </a:solidFill>
            </a:endParaRPr>
          </a:p>
          <a:p>
            <a:pPr indent="0" lvl="0" marL="0" rtl="0" algn="l">
              <a:lnSpc>
                <a:spcPct val="115000"/>
              </a:lnSpc>
              <a:spcBef>
                <a:spcPts val="0"/>
              </a:spcBef>
              <a:spcAft>
                <a:spcPts val="0"/>
              </a:spcAft>
              <a:buNone/>
            </a:pPr>
            <a:r>
              <a:t/>
            </a:r>
            <a:endParaRPr sz="1300">
              <a:solidFill>
                <a:schemeClr val="dk1"/>
              </a:solidFill>
            </a:endParaRPr>
          </a:p>
          <a:p>
            <a:pPr indent="0" lvl="0" marL="0" rtl="0" algn="l">
              <a:lnSpc>
                <a:spcPct val="115000"/>
              </a:lnSpc>
              <a:spcBef>
                <a:spcPts val="0"/>
              </a:spcBef>
              <a:spcAft>
                <a:spcPts val="0"/>
              </a:spcAft>
              <a:buNone/>
            </a:pPr>
            <a:r>
              <a:rPr lang="en" sz="1300">
                <a:solidFill>
                  <a:schemeClr val="dk1"/>
                </a:solidFill>
              </a:rPr>
              <a:t>Use the example shown to help you. </a:t>
            </a:r>
            <a:br>
              <a:rPr lang="en" sz="1300">
                <a:solidFill>
                  <a:schemeClr val="dk1"/>
                </a:solidFill>
              </a:rPr>
            </a:br>
            <a:r>
              <a:rPr b="1" lang="en" sz="1300">
                <a:solidFill>
                  <a:schemeClr val="dk1"/>
                </a:solidFill>
              </a:rPr>
              <a:t>DOWNLOAD SQUARE PAPER FROM THE SCHOOL WEBSITE</a:t>
            </a:r>
            <a:r>
              <a:rPr lang="en" sz="1300">
                <a:solidFill>
                  <a:schemeClr val="dk1"/>
                </a:solidFill>
              </a:rPr>
              <a:t> or </a:t>
            </a:r>
            <a:r>
              <a:rPr lang="en" sz="1300" u="sng">
                <a:solidFill>
                  <a:schemeClr val="hlink"/>
                </a:solidFill>
                <a:hlinkClick r:id="rId3"/>
              </a:rPr>
              <a:t>HERE</a:t>
            </a:r>
            <a:endParaRPr sz="1300">
              <a:solidFill>
                <a:schemeClr val="dk1"/>
              </a:solidFill>
            </a:endParaRPr>
          </a:p>
        </p:txBody>
      </p:sp>
      <p:pic>
        <p:nvPicPr>
          <p:cNvPr id="85" name="Google Shape;85;p16"/>
          <p:cNvPicPr preferRelativeResize="0"/>
          <p:nvPr/>
        </p:nvPicPr>
        <p:blipFill>
          <a:blip r:embed="rId4">
            <a:alphaModFix/>
          </a:blip>
          <a:stretch>
            <a:fillRect/>
          </a:stretch>
        </p:blipFill>
        <p:spPr>
          <a:xfrm rot="-5400000">
            <a:off x="6894175" y="2406275"/>
            <a:ext cx="1865275" cy="2293375"/>
          </a:xfrm>
          <a:prstGeom prst="rect">
            <a:avLst/>
          </a:prstGeom>
          <a:noFill/>
          <a:ln>
            <a:noFill/>
          </a:ln>
        </p:spPr>
      </p:pic>
      <p:pic>
        <p:nvPicPr>
          <p:cNvPr id="86" name="Google Shape;86;p16"/>
          <p:cNvPicPr preferRelativeResize="0"/>
          <p:nvPr/>
        </p:nvPicPr>
        <p:blipFill>
          <a:blip r:embed="rId5">
            <a:alphaModFix/>
          </a:blip>
          <a:stretch>
            <a:fillRect/>
          </a:stretch>
        </p:blipFill>
        <p:spPr>
          <a:xfrm>
            <a:off x="7184950" y="842975"/>
            <a:ext cx="1788541" cy="17170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17"/>
          <p:cNvSpPr txBox="1"/>
          <p:nvPr/>
        </p:nvSpPr>
        <p:spPr>
          <a:xfrm>
            <a:off x="444325" y="121175"/>
            <a:ext cx="8307600" cy="569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500" u="sng"/>
              <a:t>TTRockstars </a:t>
            </a:r>
            <a:endParaRPr b="1" sz="2500" u="sng"/>
          </a:p>
        </p:txBody>
      </p:sp>
      <p:pic>
        <p:nvPicPr>
          <p:cNvPr id="92" name="Google Shape;92;p17"/>
          <p:cNvPicPr preferRelativeResize="0"/>
          <p:nvPr/>
        </p:nvPicPr>
        <p:blipFill rotWithShape="1">
          <a:blip r:embed="rId3">
            <a:alphaModFix/>
          </a:blip>
          <a:srcRect b="5926" l="0" r="0" t="0"/>
          <a:stretch/>
        </p:blipFill>
        <p:spPr>
          <a:xfrm>
            <a:off x="390525" y="690575"/>
            <a:ext cx="8362950" cy="1693475"/>
          </a:xfrm>
          <a:prstGeom prst="rect">
            <a:avLst/>
          </a:prstGeom>
          <a:noFill/>
          <a:ln>
            <a:noFill/>
          </a:ln>
        </p:spPr>
      </p:pic>
      <p:sp>
        <p:nvSpPr>
          <p:cNvPr id="93" name="Google Shape;93;p17"/>
          <p:cNvSpPr txBox="1"/>
          <p:nvPr/>
        </p:nvSpPr>
        <p:spPr>
          <a:xfrm>
            <a:off x="390525" y="2487850"/>
            <a:ext cx="8362800" cy="7803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lang="en" sz="1800">
                <a:solidFill>
                  <a:schemeClr val="dk1"/>
                </a:solidFill>
              </a:rPr>
              <a:t>Remember</a:t>
            </a:r>
            <a:r>
              <a:rPr lang="en" sz="1800">
                <a:solidFill>
                  <a:schemeClr val="dk1"/>
                </a:solidFill>
              </a:rPr>
              <a:t> to practise your times tables by </a:t>
            </a:r>
            <a:r>
              <a:rPr lang="en" sz="1800">
                <a:solidFill>
                  <a:schemeClr val="dk1"/>
                </a:solidFill>
              </a:rPr>
              <a:t>logging</a:t>
            </a:r>
            <a:r>
              <a:rPr lang="en" sz="1800">
                <a:solidFill>
                  <a:schemeClr val="dk1"/>
                </a:solidFill>
              </a:rPr>
              <a:t> onto TT Rockstars and </a:t>
            </a:r>
            <a:r>
              <a:rPr lang="en" sz="1800">
                <a:solidFill>
                  <a:schemeClr val="dk1"/>
                </a:solidFill>
              </a:rPr>
              <a:t>spending</a:t>
            </a:r>
            <a:r>
              <a:rPr lang="en" sz="1800">
                <a:solidFill>
                  <a:schemeClr val="dk1"/>
                </a:solidFill>
              </a:rPr>
              <a:t> </a:t>
            </a:r>
            <a:r>
              <a:rPr lang="en" sz="1800">
                <a:solidFill>
                  <a:schemeClr val="dk1"/>
                </a:solidFill>
              </a:rPr>
              <a:t>some time</a:t>
            </a:r>
            <a:r>
              <a:rPr lang="en" sz="1800">
                <a:solidFill>
                  <a:schemeClr val="dk1"/>
                </a:solidFill>
              </a:rPr>
              <a:t> trying to lower your Rockstar </a:t>
            </a:r>
            <a:r>
              <a:rPr lang="en" sz="1800">
                <a:solidFill>
                  <a:schemeClr val="dk1"/>
                </a:solidFill>
              </a:rPr>
              <a:t>speed</a:t>
            </a:r>
            <a:r>
              <a:rPr lang="en" sz="1800">
                <a:solidFill>
                  <a:schemeClr val="dk1"/>
                </a:solidFill>
              </a:rPr>
              <a:t>. </a:t>
            </a:r>
            <a:endParaRPr sz="1700">
              <a:solidFill>
                <a:schemeClr val="dk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18"/>
          <p:cNvSpPr txBox="1"/>
          <p:nvPr/>
        </p:nvSpPr>
        <p:spPr>
          <a:xfrm>
            <a:off x="444325" y="121175"/>
            <a:ext cx="8307600" cy="569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500" u="sng"/>
              <a:t>ENGLISH LESSON 2 - GRAMMAR LESSON</a:t>
            </a:r>
            <a:endParaRPr b="1" sz="2500" u="sng"/>
          </a:p>
        </p:txBody>
      </p:sp>
      <p:sp>
        <p:nvSpPr>
          <p:cNvPr id="99" name="Google Shape;99;p18"/>
          <p:cNvSpPr txBox="1"/>
          <p:nvPr/>
        </p:nvSpPr>
        <p:spPr>
          <a:xfrm>
            <a:off x="148125" y="752100"/>
            <a:ext cx="4374600" cy="363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200">
                <a:solidFill>
                  <a:schemeClr val="dk1"/>
                </a:solidFill>
              </a:rPr>
              <a:t>For your Grammar lesson today we would like you to complete this lesson from the Oak Academy website. </a:t>
            </a:r>
            <a:endParaRPr sz="1200">
              <a:solidFill>
                <a:schemeClr val="dk1"/>
              </a:solidFill>
            </a:endParaRPr>
          </a:p>
          <a:p>
            <a:pPr indent="0" lvl="0" marL="0" rtl="0" algn="l">
              <a:spcBef>
                <a:spcPts val="0"/>
              </a:spcBef>
              <a:spcAft>
                <a:spcPts val="0"/>
              </a:spcAft>
              <a:buNone/>
            </a:pPr>
            <a:r>
              <a:t/>
            </a:r>
            <a:endParaRPr sz="1200">
              <a:solidFill>
                <a:schemeClr val="dk1"/>
              </a:solidFill>
            </a:endParaRPr>
          </a:p>
          <a:p>
            <a:pPr indent="0" lvl="0" marL="0" rtl="0" algn="l">
              <a:lnSpc>
                <a:spcPct val="128571"/>
              </a:lnSpc>
              <a:spcBef>
                <a:spcPts val="0"/>
              </a:spcBef>
              <a:spcAft>
                <a:spcPts val="0"/>
              </a:spcAft>
              <a:buClr>
                <a:schemeClr val="dk1"/>
              </a:buClr>
              <a:buSzPts val="1100"/>
              <a:buFont typeface="Arial"/>
              <a:buNone/>
            </a:pPr>
            <a:r>
              <a:rPr b="1" lang="en" sz="1200" u="sng">
                <a:solidFill>
                  <a:schemeClr val="dk1"/>
                </a:solidFill>
                <a:highlight>
                  <a:srgbClr val="FFFFFF"/>
                </a:highlight>
              </a:rPr>
              <a:t>To explore conjunctions:</a:t>
            </a:r>
            <a:endParaRPr sz="1200">
              <a:solidFill>
                <a:schemeClr val="dk1"/>
              </a:solidFill>
              <a:highlight>
                <a:srgbClr val="FFFFFF"/>
              </a:highlight>
            </a:endParaRPr>
          </a:p>
          <a:p>
            <a:pPr indent="0" lvl="0" marL="0" rtl="0" algn="l">
              <a:lnSpc>
                <a:spcPct val="133333"/>
              </a:lnSpc>
              <a:spcBef>
                <a:spcPts val="0"/>
              </a:spcBef>
              <a:spcAft>
                <a:spcPts val="0"/>
              </a:spcAft>
              <a:buClr>
                <a:schemeClr val="dk1"/>
              </a:buClr>
              <a:buSzPts val="1100"/>
              <a:buFont typeface="Arial"/>
              <a:buNone/>
            </a:pPr>
            <a:r>
              <a:rPr lang="en" sz="1200">
                <a:solidFill>
                  <a:schemeClr val="dk1"/>
                </a:solidFill>
                <a:highlight>
                  <a:srgbClr val="FFFFFF"/>
                </a:highlight>
              </a:rPr>
              <a:t>In this lesson, children will explore joining or coordinating conjunctions used in compound sentences. They will identify the two main clauses, the verbs and the coordinating conjunctions in compound sentences. They will look at the difference between 'but' 'and' and 'or' and discover when it is appropriate to use each one. Finally, they will write some compound sentences using coordinating conjunctions.</a:t>
            </a:r>
            <a:endParaRPr sz="1200">
              <a:solidFill>
                <a:schemeClr val="dk1"/>
              </a:solidFill>
              <a:highlight>
                <a:srgbClr val="FFFFFF"/>
              </a:highlight>
            </a:endParaRPr>
          </a:p>
          <a:p>
            <a:pPr indent="0" lvl="0" marL="0" rtl="0" algn="r">
              <a:spcBef>
                <a:spcPts val="1800"/>
              </a:spcBef>
              <a:spcAft>
                <a:spcPts val="0"/>
              </a:spcAft>
              <a:buNone/>
            </a:pPr>
            <a:r>
              <a:rPr b="1" lang="en" sz="1200" u="sng">
                <a:solidFill>
                  <a:schemeClr val="dk1"/>
                </a:solidFill>
              </a:rPr>
              <a:t>CLICK ON THE IMAGE TO GO TO THE WEBSITE</a:t>
            </a:r>
            <a:endParaRPr b="1" i="1" sz="1200" u="sng">
              <a:solidFill>
                <a:schemeClr val="dk1"/>
              </a:solidFill>
            </a:endParaRPr>
          </a:p>
          <a:p>
            <a:pPr indent="0" lvl="0" marL="0" rtl="0" algn="l">
              <a:spcBef>
                <a:spcPts val="0"/>
              </a:spcBef>
              <a:spcAft>
                <a:spcPts val="0"/>
              </a:spcAft>
              <a:buNone/>
            </a:pPr>
            <a:r>
              <a:t/>
            </a:r>
            <a:endParaRPr i="1" sz="1700"/>
          </a:p>
          <a:p>
            <a:pPr indent="0" lvl="0" marL="0" rtl="0" algn="l">
              <a:spcBef>
                <a:spcPts val="0"/>
              </a:spcBef>
              <a:spcAft>
                <a:spcPts val="0"/>
              </a:spcAft>
              <a:buNone/>
            </a:pPr>
            <a:r>
              <a:t/>
            </a:r>
            <a:endParaRPr i="1" sz="1700"/>
          </a:p>
        </p:txBody>
      </p:sp>
      <p:sp>
        <p:nvSpPr>
          <p:cNvPr id="100" name="Google Shape;100;p18"/>
          <p:cNvSpPr txBox="1"/>
          <p:nvPr/>
        </p:nvSpPr>
        <p:spPr>
          <a:xfrm>
            <a:off x="6500288" y="3983950"/>
            <a:ext cx="6168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u="sng">
                <a:solidFill>
                  <a:schemeClr val="hlink"/>
                </a:solidFill>
                <a:hlinkClick r:id="rId3"/>
              </a:rPr>
              <a:t>LINK</a:t>
            </a:r>
            <a:endParaRPr/>
          </a:p>
        </p:txBody>
      </p:sp>
      <p:pic>
        <p:nvPicPr>
          <p:cNvPr id="101" name="Google Shape;101;p18">
            <a:hlinkClick r:id="rId4"/>
          </p:cNvPr>
          <p:cNvPicPr preferRelativeResize="0"/>
          <p:nvPr/>
        </p:nvPicPr>
        <p:blipFill>
          <a:blip r:embed="rId5">
            <a:alphaModFix/>
          </a:blip>
          <a:stretch>
            <a:fillRect/>
          </a:stretch>
        </p:blipFill>
        <p:spPr>
          <a:xfrm>
            <a:off x="4648900" y="1005031"/>
            <a:ext cx="4374601" cy="2357769"/>
          </a:xfrm>
          <a:prstGeom prst="rect">
            <a:avLst/>
          </a:prstGeom>
          <a:noFill/>
          <a:ln cap="flat" cmpd="sng" w="19050">
            <a:solidFill>
              <a:schemeClr val="dk2"/>
            </a:solidFill>
            <a:prstDash val="solid"/>
            <a:round/>
            <a:headEnd len="sm" w="sm" type="none"/>
            <a:tailEnd len="sm" w="sm" type="none"/>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19"/>
          <p:cNvSpPr txBox="1"/>
          <p:nvPr/>
        </p:nvSpPr>
        <p:spPr>
          <a:xfrm>
            <a:off x="444325" y="121175"/>
            <a:ext cx="8307600" cy="569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500" u="sng"/>
              <a:t>MUSIC LESSON</a:t>
            </a:r>
            <a:endParaRPr b="1" sz="2500" u="sng"/>
          </a:p>
        </p:txBody>
      </p:sp>
      <p:sp>
        <p:nvSpPr>
          <p:cNvPr id="107" name="Google Shape;107;p19"/>
          <p:cNvSpPr txBox="1"/>
          <p:nvPr/>
        </p:nvSpPr>
        <p:spPr>
          <a:xfrm>
            <a:off x="222050" y="1082275"/>
            <a:ext cx="8741100" cy="39189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050">
                <a:solidFill>
                  <a:srgbClr val="3C4043"/>
                </a:solidFill>
                <a:latin typeface="Roboto"/>
                <a:ea typeface="Roboto"/>
                <a:cs typeface="Roboto"/>
                <a:sym typeface="Roboto"/>
              </a:rPr>
              <a:t>There is still time for you to have a go at Mrs Chilver’s </a:t>
            </a:r>
            <a:r>
              <a:rPr b="1" lang="en" sz="2050">
                <a:solidFill>
                  <a:srgbClr val="3C4043"/>
                </a:solidFill>
                <a:latin typeface="Roboto"/>
                <a:ea typeface="Roboto"/>
                <a:cs typeface="Roboto"/>
                <a:sym typeface="Roboto"/>
              </a:rPr>
              <a:t>musical</a:t>
            </a:r>
            <a:r>
              <a:rPr b="1" lang="en" sz="2050">
                <a:solidFill>
                  <a:srgbClr val="3C4043"/>
                </a:solidFill>
                <a:latin typeface="Roboto"/>
                <a:ea typeface="Roboto"/>
                <a:cs typeface="Roboto"/>
                <a:sym typeface="Roboto"/>
              </a:rPr>
              <a:t> challenge GOOD LUCK!</a:t>
            </a:r>
            <a:endParaRPr b="1" sz="2050">
              <a:solidFill>
                <a:srgbClr val="3C4043"/>
              </a:solidFill>
              <a:latin typeface="Roboto"/>
              <a:ea typeface="Roboto"/>
              <a:cs typeface="Roboto"/>
              <a:sym typeface="Roboto"/>
            </a:endParaRPr>
          </a:p>
          <a:p>
            <a:pPr indent="0" lvl="0" marL="0" rtl="0" algn="ctr">
              <a:spcBef>
                <a:spcPts val="0"/>
              </a:spcBef>
              <a:spcAft>
                <a:spcPts val="0"/>
              </a:spcAft>
              <a:buNone/>
            </a:pPr>
            <a:r>
              <a:t/>
            </a:r>
            <a:endParaRPr b="1" sz="1050">
              <a:solidFill>
                <a:srgbClr val="3C4043"/>
              </a:solidFill>
              <a:latin typeface="Roboto"/>
              <a:ea typeface="Roboto"/>
              <a:cs typeface="Roboto"/>
              <a:sym typeface="Roboto"/>
            </a:endParaRPr>
          </a:p>
          <a:p>
            <a:pPr indent="0" lvl="0" marL="0" rtl="0" algn="ctr">
              <a:spcBef>
                <a:spcPts val="0"/>
              </a:spcBef>
              <a:spcAft>
                <a:spcPts val="0"/>
              </a:spcAft>
              <a:buNone/>
            </a:pPr>
            <a:r>
              <a:rPr b="1" lang="en" sz="1600" u="sng">
                <a:solidFill>
                  <a:schemeClr val="dk1"/>
                </a:solidFill>
                <a:highlight>
                  <a:srgbClr val="FFFFFF"/>
                </a:highlight>
                <a:latin typeface="Roboto"/>
                <a:ea typeface="Roboto"/>
                <a:cs typeface="Roboto"/>
                <a:sym typeface="Roboto"/>
              </a:rPr>
              <a:t>YOUR CHALLENGE:</a:t>
            </a:r>
            <a:endParaRPr b="1" sz="1600" u="sng">
              <a:solidFill>
                <a:schemeClr val="dk1"/>
              </a:solidFill>
              <a:highlight>
                <a:srgbClr val="FFFFFF"/>
              </a:highlight>
              <a:latin typeface="Roboto"/>
              <a:ea typeface="Roboto"/>
              <a:cs typeface="Roboto"/>
              <a:sym typeface="Roboto"/>
            </a:endParaRPr>
          </a:p>
          <a:p>
            <a:pPr indent="0" lvl="0" marL="0" rtl="0" algn="ctr">
              <a:spcBef>
                <a:spcPts val="0"/>
              </a:spcBef>
              <a:spcAft>
                <a:spcPts val="0"/>
              </a:spcAft>
              <a:buNone/>
            </a:pPr>
            <a:r>
              <a:rPr lang="en" sz="1600">
                <a:solidFill>
                  <a:schemeClr val="dk1"/>
                </a:solidFill>
                <a:highlight>
                  <a:srgbClr val="FFFFFF"/>
                </a:highlight>
                <a:latin typeface="Roboto"/>
                <a:ea typeface="Roboto"/>
                <a:cs typeface="Roboto"/>
                <a:sym typeface="Roboto"/>
              </a:rPr>
              <a:t>Write a song for a car advert.</a:t>
            </a:r>
            <a:endParaRPr sz="1600">
              <a:solidFill>
                <a:schemeClr val="dk1"/>
              </a:solidFill>
              <a:highlight>
                <a:srgbClr val="FFFFFF"/>
              </a:highlight>
              <a:latin typeface="Roboto"/>
              <a:ea typeface="Roboto"/>
              <a:cs typeface="Roboto"/>
              <a:sym typeface="Roboto"/>
            </a:endParaRPr>
          </a:p>
          <a:p>
            <a:pPr indent="0" lvl="0" marL="0" rtl="0" algn="ctr">
              <a:spcBef>
                <a:spcPts val="0"/>
              </a:spcBef>
              <a:spcAft>
                <a:spcPts val="0"/>
              </a:spcAft>
              <a:buNone/>
            </a:pPr>
            <a:r>
              <a:rPr lang="en" sz="1600">
                <a:solidFill>
                  <a:schemeClr val="dk1"/>
                </a:solidFill>
                <a:highlight>
                  <a:srgbClr val="FFFFFF"/>
                </a:highlight>
                <a:latin typeface="Roboto"/>
                <a:ea typeface="Roboto"/>
                <a:cs typeface="Roboto"/>
                <a:sym typeface="Roboto"/>
              </a:rPr>
              <a:t>Using the tune to Frere Jacques  change the words to sell your favourite car.  </a:t>
            </a:r>
            <a:endParaRPr sz="1600">
              <a:solidFill>
                <a:schemeClr val="dk1"/>
              </a:solidFill>
              <a:highlight>
                <a:srgbClr val="FFFFFF"/>
              </a:highlight>
              <a:latin typeface="Roboto"/>
              <a:ea typeface="Roboto"/>
              <a:cs typeface="Roboto"/>
              <a:sym typeface="Roboto"/>
            </a:endParaRPr>
          </a:p>
          <a:p>
            <a:pPr indent="0" lvl="0" marL="0" rtl="0" algn="ctr">
              <a:spcBef>
                <a:spcPts val="0"/>
              </a:spcBef>
              <a:spcAft>
                <a:spcPts val="0"/>
              </a:spcAft>
              <a:buNone/>
            </a:pPr>
            <a:r>
              <a:rPr lang="en" sz="1600">
                <a:solidFill>
                  <a:schemeClr val="dk1"/>
                </a:solidFill>
                <a:highlight>
                  <a:srgbClr val="FFFFFF"/>
                </a:highlight>
                <a:latin typeface="Roboto"/>
                <a:ea typeface="Roboto"/>
                <a:cs typeface="Roboto"/>
                <a:sym typeface="Roboto"/>
              </a:rPr>
              <a:t>When you have the song, add sound effects from the BBC Sound Effect Library.  </a:t>
            </a:r>
            <a:br>
              <a:rPr lang="en" sz="1600">
                <a:solidFill>
                  <a:schemeClr val="dk1"/>
                </a:solidFill>
                <a:highlight>
                  <a:srgbClr val="FFFFFF"/>
                </a:highlight>
                <a:latin typeface="Roboto"/>
                <a:ea typeface="Roboto"/>
                <a:cs typeface="Roboto"/>
                <a:sym typeface="Roboto"/>
              </a:rPr>
            </a:br>
            <a:r>
              <a:rPr lang="en" sz="1600">
                <a:solidFill>
                  <a:schemeClr val="dk1"/>
                </a:solidFill>
                <a:highlight>
                  <a:srgbClr val="FFFFFF"/>
                </a:highlight>
                <a:latin typeface="Roboto"/>
                <a:ea typeface="Roboto"/>
                <a:cs typeface="Roboto"/>
                <a:sym typeface="Roboto"/>
              </a:rPr>
              <a:t>Search vehicles to find the best sounds.  You could make a mix like we did with nature sounds.  </a:t>
            </a:r>
            <a:endParaRPr sz="1600">
              <a:solidFill>
                <a:schemeClr val="dk1"/>
              </a:solidFill>
              <a:highlight>
                <a:srgbClr val="FFFFFF"/>
              </a:highlight>
              <a:latin typeface="Roboto"/>
              <a:ea typeface="Roboto"/>
              <a:cs typeface="Roboto"/>
              <a:sym typeface="Roboto"/>
            </a:endParaRPr>
          </a:p>
          <a:p>
            <a:pPr indent="0" lvl="0" marL="0" rtl="0" algn="ctr">
              <a:spcBef>
                <a:spcPts val="0"/>
              </a:spcBef>
              <a:spcAft>
                <a:spcPts val="0"/>
              </a:spcAft>
              <a:buNone/>
            </a:pPr>
            <a:r>
              <a:rPr lang="en" sz="1600">
                <a:solidFill>
                  <a:schemeClr val="dk1"/>
                </a:solidFill>
                <a:highlight>
                  <a:srgbClr val="FFFFFF"/>
                </a:highlight>
                <a:latin typeface="Roboto"/>
                <a:ea typeface="Roboto"/>
                <a:cs typeface="Roboto"/>
                <a:sym typeface="Roboto"/>
              </a:rPr>
              <a:t>You could record yourself singing with the sound effects in the background.</a:t>
            </a:r>
            <a:br>
              <a:rPr b="1" lang="en" sz="1650">
                <a:solidFill>
                  <a:srgbClr val="3C4043"/>
                </a:solidFill>
                <a:latin typeface="Roboto"/>
                <a:ea typeface="Roboto"/>
                <a:cs typeface="Roboto"/>
                <a:sym typeface="Roboto"/>
              </a:rPr>
            </a:br>
            <a:endParaRPr b="1" sz="1650">
              <a:solidFill>
                <a:srgbClr val="3C4043"/>
              </a:solidFill>
              <a:latin typeface="Roboto"/>
              <a:ea typeface="Roboto"/>
              <a:cs typeface="Roboto"/>
              <a:sym typeface="Roboto"/>
            </a:endParaRPr>
          </a:p>
          <a:p>
            <a:pPr indent="0" lvl="0" marL="0" rtl="0" algn="ctr">
              <a:lnSpc>
                <a:spcPct val="115000"/>
              </a:lnSpc>
              <a:spcBef>
                <a:spcPts val="0"/>
              </a:spcBef>
              <a:spcAft>
                <a:spcPts val="0"/>
              </a:spcAft>
              <a:buNone/>
            </a:pPr>
            <a:r>
              <a:rPr b="1" lang="en" sz="1800">
                <a:solidFill>
                  <a:schemeClr val="dk1"/>
                </a:solidFill>
                <a:highlight>
                  <a:srgbClr val="F9F9F9"/>
                </a:highlight>
                <a:latin typeface="Roboto"/>
                <a:ea typeface="Roboto"/>
                <a:cs typeface="Roboto"/>
                <a:sym typeface="Roboto"/>
              </a:rPr>
              <a:t>Frère Jacques (Instrumental): </a:t>
            </a:r>
            <a:r>
              <a:rPr b="1" lang="en" sz="1650" u="sng">
                <a:solidFill>
                  <a:schemeClr val="hlink"/>
                </a:solidFill>
                <a:latin typeface="Roboto"/>
                <a:ea typeface="Roboto"/>
                <a:cs typeface="Roboto"/>
                <a:sym typeface="Roboto"/>
                <a:hlinkClick r:id="rId3"/>
              </a:rPr>
              <a:t>https://www.youtube.com/watch?v=6-JoTos8-oE</a:t>
            </a:r>
            <a:endParaRPr b="1" sz="1650">
              <a:solidFill>
                <a:srgbClr val="3C4043"/>
              </a:solidFill>
              <a:latin typeface="Roboto"/>
              <a:ea typeface="Roboto"/>
              <a:cs typeface="Roboto"/>
              <a:sym typeface="Roboto"/>
            </a:endParaRPr>
          </a:p>
          <a:p>
            <a:pPr indent="0" lvl="0" marL="0" rtl="0" algn="ctr">
              <a:lnSpc>
                <a:spcPct val="115000"/>
              </a:lnSpc>
              <a:spcBef>
                <a:spcPts val="0"/>
              </a:spcBef>
              <a:spcAft>
                <a:spcPts val="0"/>
              </a:spcAft>
              <a:buNone/>
            </a:pPr>
            <a:r>
              <a:rPr b="1" lang="en" sz="1800">
                <a:solidFill>
                  <a:schemeClr val="dk1"/>
                </a:solidFill>
                <a:highlight>
                  <a:srgbClr val="F9F9F9"/>
                </a:highlight>
                <a:latin typeface="Roboto"/>
                <a:ea typeface="Roboto"/>
                <a:cs typeface="Roboto"/>
                <a:sym typeface="Roboto"/>
              </a:rPr>
              <a:t>BBC Sound effects website: </a:t>
            </a:r>
            <a:r>
              <a:rPr b="1" lang="en" sz="1800" u="sng">
                <a:solidFill>
                  <a:schemeClr val="hlink"/>
                </a:solidFill>
                <a:highlight>
                  <a:srgbClr val="F9F9F9"/>
                </a:highlight>
                <a:latin typeface="Roboto"/>
                <a:ea typeface="Roboto"/>
                <a:cs typeface="Roboto"/>
                <a:sym typeface="Roboto"/>
                <a:hlinkClick r:id="rId4"/>
              </a:rPr>
              <a:t>https://sound-effects.bbcrewind.co.uk/</a:t>
            </a:r>
            <a:endParaRPr b="1" sz="1800">
              <a:solidFill>
                <a:schemeClr val="dk1"/>
              </a:solidFill>
              <a:highlight>
                <a:srgbClr val="F9F9F9"/>
              </a:highlight>
              <a:latin typeface="Roboto"/>
              <a:ea typeface="Roboto"/>
              <a:cs typeface="Roboto"/>
              <a:sym typeface="Roboto"/>
            </a:endParaRPr>
          </a:p>
          <a:p>
            <a:pPr indent="0" lvl="0" marL="0" rtl="0" algn="ctr">
              <a:lnSpc>
                <a:spcPct val="115000"/>
              </a:lnSpc>
              <a:spcBef>
                <a:spcPts val="0"/>
              </a:spcBef>
              <a:spcAft>
                <a:spcPts val="0"/>
              </a:spcAft>
              <a:buNone/>
            </a:pPr>
            <a:r>
              <a:rPr b="1" lang="en" sz="1800">
                <a:solidFill>
                  <a:schemeClr val="dk1"/>
                </a:solidFill>
                <a:highlight>
                  <a:srgbClr val="F9F9F9"/>
                </a:highlight>
                <a:latin typeface="Roboto"/>
                <a:ea typeface="Roboto"/>
                <a:cs typeface="Roboto"/>
                <a:sym typeface="Roboto"/>
              </a:rPr>
              <a:t> </a:t>
            </a:r>
            <a:br>
              <a:rPr b="1" lang="en" sz="1650">
                <a:solidFill>
                  <a:srgbClr val="3C4043"/>
                </a:solidFill>
                <a:latin typeface="Roboto"/>
                <a:ea typeface="Roboto"/>
                <a:cs typeface="Roboto"/>
                <a:sym typeface="Roboto"/>
              </a:rPr>
            </a:br>
            <a:r>
              <a:rPr b="1" i="1" lang="en" sz="1650">
                <a:solidFill>
                  <a:srgbClr val="3C4043"/>
                </a:solidFill>
                <a:latin typeface="Roboto"/>
                <a:ea typeface="Roboto"/>
                <a:cs typeface="Roboto"/>
                <a:sym typeface="Roboto"/>
              </a:rPr>
              <a:t>This has also been set through Google Classroom if you would like to log in that way. </a:t>
            </a:r>
            <a:endParaRPr i="1"/>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