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1" r:id="rId4"/>
    <p:sldMasterId id="214748365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9144000"/>
  <p:notesSz cx="6858000" cy="9144000"/>
  <p:embeddedFontLst>
    <p:embeddedFont>
      <p:font typeface="Itim"/>
      <p:regular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guide id="3" pos="340">
          <p15:clr>
            <a:srgbClr val="000000"/>
          </p15:clr>
        </p15:guide>
        <p15:guide id="4" orient="horz" pos="3974">
          <p15:clr>
            <a:srgbClr val="000000"/>
          </p15:clr>
        </p15:guide>
        <p15:guide id="5" pos="5420">
          <p15:clr>
            <a:srgbClr val="000000"/>
          </p15:clr>
        </p15:guide>
        <p15:guide id="6" orient="horz" pos="346">
          <p15:clr>
            <a:srgbClr val="000000"/>
          </p15:clr>
        </p15:guide>
        <p15:guide id="7" pos="476">
          <p15:clr>
            <a:srgbClr val="000000"/>
          </p15:clr>
        </p15:guide>
        <p15:guide id="8" orient="horz" pos="482">
          <p15:clr>
            <a:srgbClr val="000000"/>
          </p15:clr>
        </p15:guide>
        <p15:guide id="9" orient="horz" pos="3838">
          <p15:clr>
            <a:srgbClr val="000000"/>
          </p15:clr>
        </p15:guide>
        <p15:guide id="10" pos="528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 pos="340"/>
        <p:guide pos="3974" orient="horz"/>
        <p:guide pos="5420"/>
        <p:guide pos="346" orient="horz"/>
        <p:guide pos="476"/>
        <p:guide pos="482" orient="horz"/>
        <p:guide pos="3838" orient="horz"/>
        <p:guide pos="5284"/>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slide" Target="slides/slide16.xml"/><Relationship Id="rId10" Type="http://schemas.openxmlformats.org/officeDocument/2006/relationships/slide" Target="slides/slide4.xml"/><Relationship Id="rId21" Type="http://schemas.openxmlformats.org/officeDocument/2006/relationships/slide" Target="slides/slide15.xml"/><Relationship Id="rId13" Type="http://schemas.openxmlformats.org/officeDocument/2006/relationships/slide" Target="slides/slide7.xml"/><Relationship Id="rId12" Type="http://schemas.openxmlformats.org/officeDocument/2006/relationships/slide" Target="slides/slide6.xml"/><Relationship Id="rId23" Type="http://schemas.openxmlformats.org/officeDocument/2006/relationships/font" Target="fonts/Itim-regular.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2.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 name="Shape 26"/>
        <p:cNvGrpSpPr/>
        <p:nvPr/>
      </p:nvGrpSpPr>
      <p:grpSpPr>
        <a:xfrm>
          <a:off x="0" y="0"/>
          <a:ext cx="0" cy="0"/>
          <a:chOff x="0" y="0"/>
          <a:chExt cx="0" cy="0"/>
        </a:xfrm>
      </p:grpSpPr>
      <p:sp>
        <p:nvSpPr>
          <p:cNvPr id="27" name="Google Shape;27;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 name="Google Shape;28;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 name="Shape 30"/>
        <p:cNvGrpSpPr/>
        <p:nvPr/>
      </p:nvGrpSpPr>
      <p:grpSpPr>
        <a:xfrm>
          <a:off x="0" y="0"/>
          <a:ext cx="0" cy="0"/>
          <a:chOff x="0" y="0"/>
          <a:chExt cx="0" cy="0"/>
        </a:xfrm>
      </p:grpSpPr>
      <p:sp>
        <p:nvSpPr>
          <p:cNvPr id="31" name="Google Shape;3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 name="Google Shape;32;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 name="Shape 35"/>
        <p:cNvGrpSpPr/>
        <p:nvPr/>
      </p:nvGrpSpPr>
      <p:grpSpPr>
        <a:xfrm>
          <a:off x="0" y="0"/>
          <a:ext cx="0" cy="0"/>
          <a:chOff x="0" y="0"/>
          <a:chExt cx="0" cy="0"/>
        </a:xfrm>
      </p:grpSpPr>
      <p:sp>
        <p:nvSpPr>
          <p:cNvPr id="36" name="Google Shape;36;g78cb632f4e_0_27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 name="Google Shape;37;g78cb632f4e_0_27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 name="Shape 41"/>
        <p:cNvGrpSpPr/>
        <p:nvPr/>
      </p:nvGrpSpPr>
      <p:grpSpPr>
        <a:xfrm>
          <a:off x="0" y="0"/>
          <a:ext cx="0" cy="0"/>
          <a:chOff x="0" y="0"/>
          <a:chExt cx="0" cy="0"/>
        </a:xfrm>
      </p:grpSpPr>
      <p:sp>
        <p:nvSpPr>
          <p:cNvPr id="42" name="Google Shape;42;g78cb632f4e_0_28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 name="Google Shape;43;g78cb632f4e_0_28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 name="Shape 46"/>
        <p:cNvGrpSpPr/>
        <p:nvPr/>
      </p:nvGrpSpPr>
      <p:grpSpPr>
        <a:xfrm>
          <a:off x="0" y="0"/>
          <a:ext cx="0" cy="0"/>
          <a:chOff x="0" y="0"/>
          <a:chExt cx="0" cy="0"/>
        </a:xfrm>
      </p:grpSpPr>
      <p:sp>
        <p:nvSpPr>
          <p:cNvPr id="47" name="Google Shape;47;g78cb632f4e_0_29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 name="Google Shape;48;g78cb632f4e_0_29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78cb632f2e_0_1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 name="Google Shape;57;g78cb632f2e_0_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 name="Google Shape;63;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 name="Google Shape;69;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 name="Google Shape;75;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78cb632f2e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g78cb632f2e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78cb632f2e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g78cb632f2e_0_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78cb632f4e_0_18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g78cb632f4e_0_184:notes"/>
          <p:cNvSpPr/>
          <p:nvPr>
            <p:ph idx="2" type="sldImg"/>
          </p:nvPr>
        </p:nvSpPr>
        <p:spPr>
          <a:xfrm>
            <a:off x="1714763" y="685800"/>
            <a:ext cx="3429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3" name="Shape 13"/>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8" name="Shape 18"/>
        <p:cNvGrpSpPr/>
        <p:nvPr/>
      </p:nvGrpSpPr>
      <p:grpSpPr>
        <a:xfrm>
          <a:off x="0" y="0"/>
          <a:ext cx="0" cy="0"/>
          <a:chOff x="0" y="0"/>
          <a:chExt cx="0" cy="0"/>
        </a:xfrm>
      </p:grpSpPr>
      <p:sp>
        <p:nvSpPr>
          <p:cNvPr id="19" name="Google Shape;19;p4"/>
          <p:cNvSpPr/>
          <p:nvPr>
            <p:ph type="title"/>
          </p:nvPr>
        </p:nvSpPr>
        <p:spPr>
          <a:xfrm>
            <a:off x="457198" y="478895"/>
            <a:ext cx="8220075" cy="994306"/>
          </a:xfrm>
          <a:prstGeom prst="roundRect">
            <a:avLst>
              <a:gd fmla="val 2082"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 name="Shape 20"/>
        <p:cNvGrpSpPr/>
        <p:nvPr/>
      </p:nvGrpSpPr>
      <p:grpSpPr>
        <a:xfrm>
          <a:off x="0" y="0"/>
          <a:ext cx="0" cy="0"/>
          <a:chOff x="0" y="0"/>
          <a:chExt cx="0" cy="0"/>
        </a:xfrm>
      </p:grpSpPr>
      <p:sp>
        <p:nvSpPr>
          <p:cNvPr id="21" name="Google Shape;21;p5"/>
          <p:cNvSpPr txBox="1"/>
          <p:nvPr>
            <p:ph type="ctrTitle"/>
          </p:nvPr>
        </p:nvSpPr>
        <p:spPr>
          <a:xfrm>
            <a:off x="1143000" y="1122363"/>
            <a:ext cx="6858000" cy="2387700"/>
          </a:xfrm>
          <a:prstGeom prst="rect">
            <a:avLst/>
          </a:prstGeom>
          <a:noFill/>
          <a:ln>
            <a:noFill/>
          </a:ln>
        </p:spPr>
        <p:txBody>
          <a:bodyPr anchorCtr="0" anchor="b" bIns="45700" lIns="91425" spcFirstLastPara="1" rIns="91425" wrap="square" tIns="45700">
            <a:noAutofit/>
          </a:bodyPr>
          <a:lstStyle>
            <a:lvl1pPr lvl="0" rtl="0" algn="ctr">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2" name="Google Shape;22;p5"/>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45700">
            <a:no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23" name="Google Shape;23;p5"/>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4" name="Google Shape;24;p5"/>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5" name="Google Shape;25;p5"/>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7.png"/><Relationship Id="rId3" Type="http://schemas.openxmlformats.org/officeDocument/2006/relationships/slideLayout" Target="../slideLayouts/slideLayout1.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0.jp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id="10" name="Google Shape;10;p1"/>
          <p:cNvPicPr preferRelativeResize="0"/>
          <p:nvPr/>
        </p:nvPicPr>
        <p:blipFill rotWithShape="1">
          <a:blip r:embed="rId2">
            <a:alphaModFix/>
          </a:blip>
          <a:srcRect b="0" l="0" r="0" t="0"/>
          <a:stretch/>
        </p:blipFill>
        <p:spPr>
          <a:xfrm>
            <a:off x="8523287" y="6196012"/>
            <a:ext cx="576262" cy="581025"/>
          </a:xfrm>
          <a:prstGeom prst="rect">
            <a:avLst/>
          </a:prstGeom>
          <a:noFill/>
          <a:ln>
            <a:noFill/>
          </a:ln>
        </p:spPr>
      </p:pic>
      <p:sp>
        <p:nvSpPr>
          <p:cNvPr id="11" name="Google Shape;11;p1"/>
          <p:cNvSpPr/>
          <p:nvPr>
            <p:ph type="title"/>
          </p:nvPr>
        </p:nvSpPr>
        <p:spPr>
          <a:xfrm>
            <a:off x="490537" y="695325"/>
            <a:ext cx="8162925" cy="1150937"/>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1C1C1C"/>
              </a:buClr>
              <a:buSzPts val="4000"/>
              <a:buFont typeface="Arial"/>
              <a:buNone/>
              <a:defRPr b="1" i="0" sz="4000" u="none" cap="none" strike="noStrik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1"/>
          <p:cNvSpPr/>
          <p:nvPr>
            <p:ph idx="1" type="body"/>
          </p:nvPr>
        </p:nvSpPr>
        <p:spPr>
          <a:xfrm>
            <a:off x="490537" y="1957387"/>
            <a:ext cx="8162925" cy="438785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8"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4" name="Shape 14"/>
        <p:cNvGrpSpPr/>
        <p:nvPr/>
      </p:nvGrpSpPr>
      <p:grpSpPr>
        <a:xfrm>
          <a:off x="0" y="0"/>
          <a:ext cx="0" cy="0"/>
          <a:chOff x="0" y="0"/>
          <a:chExt cx="0" cy="0"/>
        </a:xfrm>
      </p:grpSpPr>
      <p:sp>
        <p:nvSpPr>
          <p:cNvPr id="15" name="Google Shape;15;p3"/>
          <p:cNvSpPr/>
          <p:nvPr/>
        </p:nvSpPr>
        <p:spPr>
          <a:xfrm>
            <a:off x="457200" y="438150"/>
            <a:ext cx="8220075" cy="5957887"/>
          </a:xfrm>
          <a:prstGeom prst="roundRect">
            <a:avLst>
              <a:gd fmla="val 572"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Arial"/>
              <a:buNone/>
            </a:pPr>
            <a:r>
              <a:rPr b="0" i="0" lang="en-US" sz="1300" u="none" cap="none" strike="noStrike">
                <a:solidFill>
                  <a:srgbClr val="FFFFFF"/>
                </a:solidFill>
                <a:latin typeface="Arial"/>
                <a:ea typeface="Arial"/>
                <a:cs typeface="Arial"/>
                <a:sym typeface="Arial"/>
              </a:rPr>
              <a:t> </a:t>
            </a:r>
            <a:endParaRPr/>
          </a:p>
        </p:txBody>
      </p:sp>
      <p:sp>
        <p:nvSpPr>
          <p:cNvPr id="16" name="Google Shape;16;p3"/>
          <p:cNvSpPr/>
          <p:nvPr>
            <p:ph type="title"/>
          </p:nvPr>
        </p:nvSpPr>
        <p:spPr>
          <a:xfrm>
            <a:off x="490537" y="695325"/>
            <a:ext cx="8162925" cy="1150937"/>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1C1C1C"/>
              </a:buClr>
              <a:buSzPts val="4000"/>
              <a:buFont typeface="Arial"/>
              <a:buNone/>
              <a:defRPr b="1" i="0" sz="4000" u="none" cap="none" strike="noStrik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 name="Google Shape;17;p3"/>
          <p:cNvSpPr/>
          <p:nvPr>
            <p:ph idx="1" type="body"/>
          </p:nvPr>
        </p:nvSpPr>
        <p:spPr>
          <a:xfrm>
            <a:off x="490537" y="1957387"/>
            <a:ext cx="8162925" cy="438785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vimeo.com/7570221" TargetMode="External"/><Relationship Id="rId4" Type="http://schemas.openxmlformats.org/officeDocument/2006/relationships/hyperlink" Target="https://www.youtube.com/watch/TZauQZzXXc4"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1.jpg"/><Relationship Id="rId4" Type="http://schemas.openxmlformats.org/officeDocument/2006/relationships/image" Target="../media/image3.jpg"/><Relationship Id="rId5" Type="http://schemas.openxmlformats.org/officeDocument/2006/relationships/image" Target="../media/image5.jpg"/><Relationship Id="rId6" Type="http://schemas.openxmlformats.org/officeDocument/2006/relationships/image" Target="../media/image1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5.png"/><Relationship Id="rId4" Type="http://schemas.openxmlformats.org/officeDocument/2006/relationships/image" Target="../media/image6.png"/><Relationship Id="rId5" Type="http://schemas.openxmlformats.org/officeDocument/2006/relationships/image" Target="../media/image20.png"/><Relationship Id="rId6"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 name="Shape 29"/>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 name="Shape 33"/>
        <p:cNvGrpSpPr/>
        <p:nvPr/>
      </p:nvGrpSpPr>
      <p:grpSpPr>
        <a:xfrm>
          <a:off x="0" y="0"/>
          <a:ext cx="0" cy="0"/>
          <a:chOff x="0" y="0"/>
          <a:chExt cx="0" cy="0"/>
        </a:xfrm>
      </p:grpSpPr>
      <p:sp>
        <p:nvSpPr>
          <p:cNvPr id="34" name="Google Shape;34;p7"/>
          <p:cNvSpPr txBox="1"/>
          <p:nvPr/>
        </p:nvSpPr>
        <p:spPr>
          <a:xfrm>
            <a:off x="539750" y="549275"/>
            <a:ext cx="8064600" cy="57594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chemeClr val="dk1"/>
              </a:buClr>
              <a:buSzPts val="1800"/>
              <a:buFont typeface="Arial"/>
              <a:buNone/>
            </a:pPr>
            <a:r>
              <a:rPr b="1" lang="en-US" sz="2100">
                <a:solidFill>
                  <a:srgbClr val="E84D15"/>
                </a:solidFill>
                <a:latin typeface="Itim"/>
                <a:ea typeface="Itim"/>
                <a:cs typeface="Itim"/>
                <a:sym typeface="Itim"/>
              </a:rPr>
              <a:t>Week 3 - History</a:t>
            </a:r>
            <a:endParaRPr b="1"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rPr b="1" i="1" lang="en-US" sz="2100" u="sng">
                <a:solidFill>
                  <a:srgbClr val="E84D15"/>
                </a:solidFill>
                <a:latin typeface="Itim"/>
                <a:ea typeface="Itim"/>
                <a:cs typeface="Itim"/>
                <a:sym typeface="Itim"/>
              </a:rPr>
              <a:t>Ancient Egyptian Gods and Goddesses. - PART 1</a:t>
            </a:r>
            <a:endParaRPr b="1" i="1" sz="2100" u="sng">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t/>
            </a:r>
            <a:endParaRPr b="1" i="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Today we will make a fortune teller to help us to </a:t>
            </a:r>
            <a:r>
              <a:rPr lang="en-US" sz="2100">
                <a:solidFill>
                  <a:srgbClr val="E84D15"/>
                </a:solidFill>
                <a:latin typeface="Itim"/>
                <a:ea typeface="Itim"/>
                <a:cs typeface="Itim"/>
                <a:sym typeface="Itim"/>
              </a:rPr>
              <a:t>present</a:t>
            </a:r>
            <a:r>
              <a:rPr lang="en-US" sz="2100">
                <a:solidFill>
                  <a:srgbClr val="E84D15"/>
                </a:solidFill>
                <a:latin typeface="Itim"/>
                <a:ea typeface="Itim"/>
                <a:cs typeface="Itim"/>
                <a:sym typeface="Itim"/>
              </a:rPr>
              <a:t> facts about some of the ancient Egyptian Gods and Goddesses.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First, read through the </a:t>
            </a:r>
            <a:r>
              <a:rPr lang="en-US" sz="2100">
                <a:solidFill>
                  <a:srgbClr val="E84D15"/>
                </a:solidFill>
                <a:latin typeface="Itim"/>
                <a:ea typeface="Itim"/>
                <a:cs typeface="Itim"/>
                <a:sym typeface="Itim"/>
              </a:rPr>
              <a:t>Powerpoint</a:t>
            </a:r>
            <a:r>
              <a:rPr lang="en-US" sz="2100">
                <a:solidFill>
                  <a:srgbClr val="E84D15"/>
                </a:solidFill>
                <a:latin typeface="Itim"/>
                <a:ea typeface="Itim"/>
                <a:cs typeface="Itim"/>
                <a:sym typeface="Itim"/>
              </a:rPr>
              <a:t> to meet a selection of the Ancient Egyptian Gods or Goddesses. There was </a:t>
            </a:r>
            <a:r>
              <a:rPr lang="en-US" sz="2100">
                <a:solidFill>
                  <a:srgbClr val="E84D15"/>
                </a:solidFill>
                <a:latin typeface="Itim"/>
                <a:ea typeface="Itim"/>
                <a:cs typeface="Itim"/>
                <a:sym typeface="Itim"/>
              </a:rPr>
              <a:t>believed</a:t>
            </a:r>
            <a:r>
              <a:rPr lang="en-US" sz="2100">
                <a:solidFill>
                  <a:srgbClr val="E84D15"/>
                </a:solidFill>
                <a:latin typeface="Itim"/>
                <a:ea typeface="Itim"/>
                <a:cs typeface="Itim"/>
                <a:sym typeface="Itim"/>
              </a:rPr>
              <a:t> to be over 2,000 gods that the Egyptians </a:t>
            </a:r>
            <a:r>
              <a:rPr lang="en-US" sz="2100">
                <a:solidFill>
                  <a:srgbClr val="E84D15"/>
                </a:solidFill>
                <a:latin typeface="Itim"/>
                <a:ea typeface="Itim"/>
                <a:cs typeface="Itim"/>
                <a:sym typeface="Itim"/>
              </a:rPr>
              <a:t>believed</a:t>
            </a:r>
            <a:r>
              <a:rPr lang="en-US" sz="2100">
                <a:solidFill>
                  <a:srgbClr val="E84D15"/>
                </a:solidFill>
                <a:latin typeface="Itim"/>
                <a:ea typeface="Itim"/>
                <a:cs typeface="Itim"/>
                <a:sym typeface="Itim"/>
              </a:rPr>
              <a:t> in. There is a funny (if not a little silly hehe) clip </a:t>
            </a:r>
            <a:r>
              <a:rPr lang="en-US" sz="2100" u="sng">
                <a:solidFill>
                  <a:schemeClr val="hlink"/>
                </a:solidFill>
                <a:latin typeface="Itim"/>
                <a:ea typeface="Itim"/>
                <a:cs typeface="Itim"/>
                <a:sym typeface="Itim"/>
                <a:hlinkClick r:id="rId3"/>
              </a:rPr>
              <a:t>HERE</a:t>
            </a:r>
            <a:r>
              <a:rPr lang="en-US" sz="2100">
                <a:solidFill>
                  <a:srgbClr val="E84D15"/>
                </a:solidFill>
                <a:latin typeface="Itim"/>
                <a:ea typeface="Itim"/>
                <a:cs typeface="Itim"/>
                <a:sym typeface="Itim"/>
              </a:rPr>
              <a:t> </a:t>
            </a:r>
            <a:r>
              <a:rPr lang="en-US" sz="2100">
                <a:solidFill>
                  <a:srgbClr val="E84D15"/>
                </a:solidFill>
                <a:latin typeface="Itim"/>
                <a:ea typeface="Itim"/>
                <a:cs typeface="Itim"/>
                <a:sym typeface="Itim"/>
              </a:rPr>
              <a:t>taken</a:t>
            </a:r>
            <a:r>
              <a:rPr lang="en-US" sz="2100">
                <a:solidFill>
                  <a:srgbClr val="E84D15"/>
                </a:solidFill>
                <a:latin typeface="Itim"/>
                <a:ea typeface="Itim"/>
                <a:cs typeface="Itim"/>
                <a:sym typeface="Itim"/>
              </a:rPr>
              <a:t> from Horrible Histories. </a:t>
            </a:r>
            <a:br>
              <a:rPr lang="en-US" sz="2100">
                <a:solidFill>
                  <a:srgbClr val="E84D15"/>
                </a:solidFill>
                <a:latin typeface="Itim"/>
                <a:ea typeface="Itim"/>
                <a:cs typeface="Itim"/>
                <a:sym typeface="Itim"/>
              </a:rPr>
            </a:br>
            <a:br>
              <a:rPr lang="en-US" sz="2100">
                <a:solidFill>
                  <a:srgbClr val="E84D15"/>
                </a:solidFill>
                <a:latin typeface="Itim"/>
                <a:ea typeface="Itim"/>
                <a:cs typeface="Itim"/>
                <a:sym typeface="Itim"/>
              </a:rPr>
            </a:br>
            <a:r>
              <a:rPr lang="en-US" sz="2100">
                <a:solidFill>
                  <a:srgbClr val="E84D15"/>
                </a:solidFill>
                <a:latin typeface="Itim"/>
                <a:ea typeface="Itim"/>
                <a:cs typeface="Itim"/>
                <a:sym typeface="Itim"/>
              </a:rPr>
              <a:t>Then, use this link </a:t>
            </a:r>
            <a:r>
              <a:rPr b="1" lang="en-US" sz="2100" u="sng">
                <a:solidFill>
                  <a:schemeClr val="hlink"/>
                </a:solidFill>
                <a:latin typeface="Itim"/>
                <a:ea typeface="Itim"/>
                <a:cs typeface="Itim"/>
                <a:sym typeface="Itim"/>
                <a:hlinkClick r:id="rId4"/>
              </a:rPr>
              <a:t>HERE</a:t>
            </a:r>
            <a:r>
              <a:rPr lang="en-US" sz="2100">
                <a:solidFill>
                  <a:srgbClr val="E84D15"/>
                </a:solidFill>
                <a:latin typeface="Itim"/>
                <a:ea typeface="Itim"/>
                <a:cs typeface="Itim"/>
                <a:sym typeface="Itim"/>
              </a:rPr>
              <a:t> to watch an instructional video on how to make a paper fortune teller (Mr Brown made one last week in collective Worship). You might want to use an A3 piece of paper as the bigger the better. </a:t>
            </a:r>
            <a:endParaRPr sz="2100">
              <a:solidFill>
                <a:srgbClr val="E84D15"/>
              </a:solidFill>
              <a:latin typeface="Itim"/>
              <a:ea typeface="Itim"/>
              <a:cs typeface="Itim"/>
              <a:sym typeface="Itim"/>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 name="Shape 38"/>
        <p:cNvGrpSpPr/>
        <p:nvPr/>
      </p:nvGrpSpPr>
      <p:grpSpPr>
        <a:xfrm>
          <a:off x="0" y="0"/>
          <a:ext cx="0" cy="0"/>
          <a:chOff x="0" y="0"/>
          <a:chExt cx="0" cy="0"/>
        </a:xfrm>
      </p:grpSpPr>
      <p:sp>
        <p:nvSpPr>
          <p:cNvPr id="39" name="Google Shape;39;p8"/>
          <p:cNvSpPr txBox="1"/>
          <p:nvPr/>
        </p:nvSpPr>
        <p:spPr>
          <a:xfrm>
            <a:off x="539750" y="549275"/>
            <a:ext cx="8064600" cy="57594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chemeClr val="dk1"/>
              </a:buClr>
              <a:buSzPts val="1800"/>
              <a:buFont typeface="Arial"/>
              <a:buNone/>
            </a:pPr>
            <a:r>
              <a:rPr b="1" lang="en-US" sz="2100">
                <a:solidFill>
                  <a:srgbClr val="E84D15"/>
                </a:solidFill>
                <a:latin typeface="Itim"/>
                <a:ea typeface="Itim"/>
                <a:cs typeface="Itim"/>
                <a:sym typeface="Itim"/>
              </a:rPr>
              <a:t>Week 3 - History</a:t>
            </a:r>
            <a:endParaRPr b="1"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rPr b="1" i="1" lang="en-US" sz="2100" u="sng">
                <a:solidFill>
                  <a:srgbClr val="E84D15"/>
                </a:solidFill>
                <a:latin typeface="Itim"/>
                <a:ea typeface="Itim"/>
                <a:cs typeface="Itim"/>
                <a:sym typeface="Itim"/>
              </a:rPr>
              <a:t>Ancient Egyptian Gods and Goddesses - PART 2</a:t>
            </a:r>
            <a:endParaRPr b="1" i="1" sz="2100" u="sng">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t/>
            </a:r>
            <a:endParaRPr b="1" i="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Once you have made your fortune teller, you can use these pictures to decorate the outside flaps. </a:t>
            </a:r>
            <a:endParaRPr sz="2100">
              <a:solidFill>
                <a:srgbClr val="E84D15"/>
              </a:solidFill>
              <a:latin typeface="Itim"/>
              <a:ea typeface="Itim"/>
              <a:cs typeface="Itim"/>
              <a:sym typeface="Itim"/>
            </a:endParaRPr>
          </a:p>
        </p:txBody>
      </p:sp>
      <p:pic>
        <p:nvPicPr>
          <p:cNvPr id="40" name="Google Shape;40;p8"/>
          <p:cNvPicPr preferRelativeResize="0"/>
          <p:nvPr/>
        </p:nvPicPr>
        <p:blipFill>
          <a:blip r:embed="rId3">
            <a:alphaModFix/>
          </a:blip>
          <a:stretch>
            <a:fillRect/>
          </a:stretch>
        </p:blipFill>
        <p:spPr>
          <a:xfrm>
            <a:off x="1020350" y="2688747"/>
            <a:ext cx="7103400" cy="2570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 name="Shape 44"/>
        <p:cNvGrpSpPr/>
        <p:nvPr/>
      </p:nvGrpSpPr>
      <p:grpSpPr>
        <a:xfrm>
          <a:off x="0" y="0"/>
          <a:ext cx="0" cy="0"/>
          <a:chOff x="0" y="0"/>
          <a:chExt cx="0" cy="0"/>
        </a:xfrm>
      </p:grpSpPr>
      <p:sp>
        <p:nvSpPr>
          <p:cNvPr id="45" name="Google Shape;45;p9"/>
          <p:cNvSpPr txBox="1"/>
          <p:nvPr/>
        </p:nvSpPr>
        <p:spPr>
          <a:xfrm>
            <a:off x="539750" y="549275"/>
            <a:ext cx="8064600" cy="57594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chemeClr val="dk1"/>
              </a:buClr>
              <a:buSzPts val="1800"/>
              <a:buFont typeface="Arial"/>
              <a:buNone/>
            </a:pPr>
            <a:r>
              <a:rPr b="1" lang="en-US" sz="2100">
                <a:solidFill>
                  <a:srgbClr val="E84D15"/>
                </a:solidFill>
                <a:latin typeface="Itim"/>
                <a:ea typeface="Itim"/>
                <a:cs typeface="Itim"/>
                <a:sym typeface="Itim"/>
              </a:rPr>
              <a:t>Week 3 - History</a:t>
            </a:r>
            <a:endParaRPr b="1"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rPr b="1" i="1" lang="en-US" sz="2100" u="sng">
                <a:solidFill>
                  <a:srgbClr val="E84D15"/>
                </a:solidFill>
                <a:latin typeface="Itim"/>
                <a:ea typeface="Itim"/>
                <a:cs typeface="Itim"/>
                <a:sym typeface="Itim"/>
              </a:rPr>
              <a:t>Ancient Egyptian Gods and Goddesses - PART 3</a:t>
            </a:r>
            <a:endParaRPr b="1" i="1" sz="2100" u="sng">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t/>
            </a:r>
            <a:endParaRPr b="1" i="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After decorating the outside flaps with the colorful pictures, write the names of four of the gods on the inside of the flaps (you will have to write across two flaps (see pictures on next slide).</a:t>
            </a:r>
            <a:br>
              <a:rPr lang="en-US" sz="2100">
                <a:solidFill>
                  <a:srgbClr val="E84D15"/>
                </a:solidFill>
                <a:latin typeface="Itim"/>
                <a:ea typeface="Itim"/>
                <a:cs typeface="Itim"/>
                <a:sym typeface="Itim"/>
              </a:rPr>
            </a:br>
            <a:br>
              <a:rPr lang="en-US" sz="2100">
                <a:solidFill>
                  <a:srgbClr val="E84D15"/>
                </a:solidFill>
                <a:latin typeface="Itim"/>
                <a:ea typeface="Itim"/>
                <a:cs typeface="Itim"/>
                <a:sym typeface="Itim"/>
              </a:rPr>
            </a:br>
            <a:r>
              <a:rPr lang="en-US" sz="2100">
                <a:solidFill>
                  <a:srgbClr val="E84D15"/>
                </a:solidFill>
                <a:latin typeface="Itim"/>
                <a:ea typeface="Itim"/>
                <a:cs typeface="Itim"/>
                <a:sym typeface="Itim"/>
              </a:rPr>
              <a:t>Remember to make it colourful and well presented even when you are writing the names. You could even use some hieroglyphics.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Under these names, write one or two facts about that god that is named on that flap. Again, think about how you will set your work out and how colourful you will make it. Maybe you could include some Egyptian symbols or pictures.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Then bravo! You are finished.                         </a:t>
            </a:r>
            <a:r>
              <a:rPr b="1" lang="en-US" sz="2100">
                <a:solidFill>
                  <a:srgbClr val="E84D15"/>
                </a:solidFill>
                <a:latin typeface="Itim"/>
                <a:ea typeface="Itim"/>
                <a:cs typeface="Itim"/>
                <a:sym typeface="Itim"/>
              </a:rPr>
              <a:t>PICTURES ON NEXT SLIDE</a:t>
            </a:r>
            <a:endParaRPr b="1" sz="2100">
              <a:solidFill>
                <a:srgbClr val="E84D15"/>
              </a:solidFill>
              <a:latin typeface="Itim"/>
              <a:ea typeface="Itim"/>
              <a:cs typeface="Itim"/>
              <a:sym typeface="Itim"/>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 name="Shape 49"/>
        <p:cNvGrpSpPr/>
        <p:nvPr/>
      </p:nvGrpSpPr>
      <p:grpSpPr>
        <a:xfrm>
          <a:off x="0" y="0"/>
          <a:ext cx="0" cy="0"/>
          <a:chOff x="0" y="0"/>
          <a:chExt cx="0" cy="0"/>
        </a:xfrm>
      </p:grpSpPr>
      <p:sp>
        <p:nvSpPr>
          <p:cNvPr id="50" name="Google Shape;50;p10"/>
          <p:cNvSpPr txBox="1"/>
          <p:nvPr/>
        </p:nvSpPr>
        <p:spPr>
          <a:xfrm>
            <a:off x="539750" y="549275"/>
            <a:ext cx="8064600" cy="57594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chemeClr val="dk1"/>
              </a:buClr>
              <a:buSzPts val="1800"/>
              <a:buFont typeface="Arial"/>
              <a:buNone/>
            </a:pPr>
            <a:r>
              <a:rPr b="1" lang="en-US" sz="2100">
                <a:solidFill>
                  <a:srgbClr val="E84D15"/>
                </a:solidFill>
                <a:latin typeface="Itim"/>
                <a:ea typeface="Itim"/>
                <a:cs typeface="Itim"/>
                <a:sym typeface="Itim"/>
              </a:rPr>
              <a:t>Week 3 - History</a:t>
            </a:r>
            <a:endParaRPr b="1"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rPr b="1" i="1" lang="en-US" sz="2100" u="sng">
                <a:solidFill>
                  <a:srgbClr val="E84D15"/>
                </a:solidFill>
                <a:latin typeface="Itim"/>
                <a:ea typeface="Itim"/>
                <a:cs typeface="Itim"/>
                <a:sym typeface="Itim"/>
              </a:rPr>
              <a:t>Ancient Egyptian Gods and Goddesses - PART 4</a:t>
            </a:r>
            <a:endParaRPr b="1" i="1" sz="2100" u="sng">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t/>
            </a:r>
            <a:endParaRPr b="1" i="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Here are some pictures from a quick one that I made. It is not up to the standard of work that you guys produce! hehe</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rPr lang="en-US" sz="2100">
                <a:solidFill>
                  <a:srgbClr val="E84D15"/>
                </a:solidFill>
                <a:latin typeface="Itim"/>
                <a:ea typeface="Itim"/>
                <a:cs typeface="Itim"/>
                <a:sym typeface="Itim"/>
              </a:rPr>
              <a:t>   </a:t>
            </a:r>
            <a:r>
              <a:rPr b="1" lang="en-US" sz="2100" u="sng">
                <a:solidFill>
                  <a:srgbClr val="E84D15"/>
                </a:solidFill>
                <a:latin typeface="Itim"/>
                <a:ea typeface="Itim"/>
                <a:cs typeface="Itim"/>
                <a:sym typeface="Itim"/>
              </a:rPr>
              <a:t>Outer Flaps</a:t>
            </a:r>
            <a:r>
              <a:rPr b="1" lang="en-US" sz="2100">
                <a:solidFill>
                  <a:srgbClr val="E84D15"/>
                </a:solidFill>
                <a:latin typeface="Itim"/>
                <a:ea typeface="Itim"/>
                <a:cs typeface="Itim"/>
                <a:sym typeface="Itim"/>
              </a:rPr>
              <a:t>                 </a:t>
            </a:r>
            <a:r>
              <a:rPr b="1" lang="en-US" sz="2100" u="sng">
                <a:solidFill>
                  <a:srgbClr val="E84D15"/>
                </a:solidFill>
                <a:latin typeface="Itim"/>
                <a:ea typeface="Itim"/>
                <a:cs typeface="Itim"/>
                <a:sym typeface="Itim"/>
              </a:rPr>
              <a:t>The Names of the Gods</a:t>
            </a:r>
            <a:r>
              <a:rPr b="1" lang="en-US" sz="2100">
                <a:solidFill>
                  <a:srgbClr val="E84D15"/>
                </a:solidFill>
                <a:latin typeface="Itim"/>
                <a:ea typeface="Itim"/>
                <a:cs typeface="Itim"/>
                <a:sym typeface="Itim"/>
              </a:rPr>
              <a:t>         </a:t>
            </a:r>
            <a:r>
              <a:rPr b="1" lang="en-US" sz="2100" u="sng">
                <a:solidFill>
                  <a:srgbClr val="E84D15"/>
                </a:solidFill>
                <a:latin typeface="Itim"/>
                <a:ea typeface="Itim"/>
                <a:cs typeface="Itim"/>
                <a:sym typeface="Itim"/>
              </a:rPr>
              <a:t>The space for Facts</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u="sng">
              <a:solidFill>
                <a:srgbClr val="E84D15"/>
              </a:solidFill>
              <a:latin typeface="Itim"/>
              <a:ea typeface="Itim"/>
              <a:cs typeface="Itim"/>
              <a:sym typeface="Itim"/>
            </a:endParaRPr>
          </a:p>
          <a:p>
            <a:pPr indent="0" lvl="0" marL="0" marR="0" rtl="0" algn="ctr">
              <a:lnSpc>
                <a:spcPct val="100000"/>
              </a:lnSpc>
              <a:spcBef>
                <a:spcPts val="0"/>
              </a:spcBef>
              <a:spcAft>
                <a:spcPts val="0"/>
              </a:spcAft>
              <a:buClr>
                <a:schemeClr val="dk1"/>
              </a:buClr>
              <a:buSzPts val="1800"/>
              <a:buFont typeface="Arial"/>
              <a:buNone/>
            </a:pPr>
            <a:r>
              <a:rPr b="1" lang="en-US" sz="2100" u="sng">
                <a:solidFill>
                  <a:srgbClr val="E84D15"/>
                </a:solidFill>
                <a:latin typeface="Itim"/>
                <a:ea typeface="Itim"/>
                <a:cs typeface="Itim"/>
                <a:sym typeface="Itim"/>
              </a:rPr>
              <a:t>Now off you go and enjoy making your own!</a:t>
            </a:r>
            <a:br>
              <a:rPr b="1" lang="en-US" sz="2100" u="sng">
                <a:solidFill>
                  <a:srgbClr val="E84D15"/>
                </a:solidFill>
                <a:latin typeface="Itim"/>
                <a:ea typeface="Itim"/>
                <a:cs typeface="Itim"/>
                <a:sym typeface="Itim"/>
              </a:rPr>
            </a:br>
            <a:r>
              <a:rPr b="1" lang="en-US" sz="2100" u="sng">
                <a:solidFill>
                  <a:srgbClr val="E84D15"/>
                </a:solidFill>
                <a:latin typeface="Itim"/>
                <a:ea typeface="Itim"/>
                <a:cs typeface="Itim"/>
                <a:sym typeface="Itim"/>
              </a:rPr>
              <a:t>REMEMBER: You are 10 times the artist I am - Mr B :-)</a:t>
            </a:r>
            <a:endParaRPr b="1" sz="2100" u="sng">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sz="2100">
              <a:solidFill>
                <a:srgbClr val="E84D15"/>
              </a:solidFill>
              <a:latin typeface="Itim"/>
              <a:ea typeface="Itim"/>
              <a:cs typeface="Itim"/>
              <a:sym typeface="Itim"/>
            </a:endParaRPr>
          </a:p>
          <a:p>
            <a:pPr indent="0" lvl="0" marL="0" marR="0" rtl="0" algn="l">
              <a:lnSpc>
                <a:spcPct val="100000"/>
              </a:lnSpc>
              <a:spcBef>
                <a:spcPts val="0"/>
              </a:spcBef>
              <a:spcAft>
                <a:spcPts val="0"/>
              </a:spcAft>
              <a:buClr>
                <a:schemeClr val="dk1"/>
              </a:buClr>
              <a:buSzPts val="1800"/>
              <a:buFont typeface="Arial"/>
              <a:buNone/>
            </a:pPr>
            <a:r>
              <a:t/>
            </a:r>
            <a:endParaRPr b="1" sz="2100">
              <a:solidFill>
                <a:srgbClr val="E84D15"/>
              </a:solidFill>
              <a:latin typeface="Itim"/>
              <a:ea typeface="Itim"/>
              <a:cs typeface="Itim"/>
              <a:sym typeface="Itim"/>
            </a:endParaRPr>
          </a:p>
        </p:txBody>
      </p:sp>
      <p:pic>
        <p:nvPicPr>
          <p:cNvPr id="51" name="Google Shape;51;p10"/>
          <p:cNvPicPr preferRelativeResize="0"/>
          <p:nvPr/>
        </p:nvPicPr>
        <p:blipFill rotWithShape="1">
          <a:blip r:embed="rId3">
            <a:alphaModFix/>
          </a:blip>
          <a:srcRect b="14473" l="2988" r="18782" t="19589"/>
          <a:stretch/>
        </p:blipFill>
        <p:spPr>
          <a:xfrm>
            <a:off x="6648750" y="3429000"/>
            <a:ext cx="1529958" cy="1719450"/>
          </a:xfrm>
          <a:prstGeom prst="rect">
            <a:avLst/>
          </a:prstGeom>
          <a:noFill/>
          <a:ln>
            <a:noFill/>
          </a:ln>
        </p:spPr>
      </p:pic>
      <p:pic>
        <p:nvPicPr>
          <p:cNvPr id="52" name="Google Shape;52;p10"/>
          <p:cNvPicPr preferRelativeResize="0"/>
          <p:nvPr/>
        </p:nvPicPr>
        <p:blipFill rotWithShape="1">
          <a:blip r:embed="rId4">
            <a:alphaModFix/>
          </a:blip>
          <a:srcRect b="15009" l="2988" r="13754" t="19587"/>
          <a:stretch/>
        </p:blipFill>
        <p:spPr>
          <a:xfrm>
            <a:off x="4694450" y="3429000"/>
            <a:ext cx="1641625" cy="1719450"/>
          </a:xfrm>
          <a:prstGeom prst="rect">
            <a:avLst/>
          </a:prstGeom>
          <a:noFill/>
          <a:ln>
            <a:noFill/>
          </a:ln>
        </p:spPr>
      </p:pic>
      <p:pic>
        <p:nvPicPr>
          <p:cNvPr id="53" name="Google Shape;53;p10"/>
          <p:cNvPicPr preferRelativeResize="0"/>
          <p:nvPr/>
        </p:nvPicPr>
        <p:blipFill rotWithShape="1">
          <a:blip r:embed="rId5">
            <a:alphaModFix/>
          </a:blip>
          <a:srcRect b="12318" l="0" r="11606" t="23356"/>
          <a:stretch/>
        </p:blipFill>
        <p:spPr>
          <a:xfrm>
            <a:off x="2799825" y="3429000"/>
            <a:ext cx="1772184" cy="1719450"/>
          </a:xfrm>
          <a:prstGeom prst="rect">
            <a:avLst/>
          </a:prstGeom>
          <a:noFill/>
          <a:ln>
            <a:noFill/>
          </a:ln>
        </p:spPr>
      </p:pic>
      <p:pic>
        <p:nvPicPr>
          <p:cNvPr id="54" name="Google Shape;54;p10"/>
          <p:cNvPicPr preferRelativeResize="0"/>
          <p:nvPr/>
        </p:nvPicPr>
        <p:blipFill rotWithShape="1">
          <a:blip r:embed="rId6">
            <a:alphaModFix/>
          </a:blip>
          <a:srcRect b="20783" l="0" r="7774" t="16236"/>
          <a:stretch/>
        </p:blipFill>
        <p:spPr>
          <a:xfrm>
            <a:off x="539750" y="3429000"/>
            <a:ext cx="1888450" cy="17194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1"/>
          <p:cNvSpPr txBox="1"/>
          <p:nvPr/>
        </p:nvSpPr>
        <p:spPr>
          <a:xfrm>
            <a:off x="4572000" y="765175"/>
            <a:ext cx="3816300" cy="45768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Ra</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the sun</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Ra was the most important god to all the Egyptians.</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believed that he was swallowed by Nut the sky goddess every night and born again in the morning.</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Egyptians also believed that Ra travelled through the underworld at night, where he appeared as a man with the head of a ram!</a:t>
            </a:r>
            <a:endParaRPr/>
          </a:p>
        </p:txBody>
      </p:sp>
      <p:pic>
        <p:nvPicPr>
          <p:cNvPr id="60" name="Google Shape;60;p11"/>
          <p:cNvPicPr preferRelativeResize="0"/>
          <p:nvPr/>
        </p:nvPicPr>
        <p:blipFill rotWithShape="1">
          <a:blip r:embed="rId3">
            <a:alphaModFix/>
          </a:blip>
          <a:srcRect b="0" l="0" r="0" t="0"/>
          <a:stretch/>
        </p:blipFill>
        <p:spPr>
          <a:xfrm>
            <a:off x="1412875" y="765175"/>
            <a:ext cx="2598737" cy="53276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2"/>
          <p:cNvSpPr txBox="1"/>
          <p:nvPr/>
        </p:nvSpPr>
        <p:spPr>
          <a:xfrm>
            <a:off x="4572000" y="765175"/>
            <a:ext cx="3816350" cy="4300537"/>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Anubis</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the dead and the process of embalming</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thought that jackals watched over the dead as they were seen in cemeteries a lot.</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Anubis helped to embalm Osiris when he was killed by Seth.</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Egyptian priests would wear a mask of Anubis during mummification ceremonies.</a:t>
            </a:r>
            <a:endParaRPr/>
          </a:p>
        </p:txBody>
      </p:sp>
      <p:pic>
        <p:nvPicPr>
          <p:cNvPr id="66" name="Google Shape;66;p12"/>
          <p:cNvPicPr preferRelativeResize="0"/>
          <p:nvPr/>
        </p:nvPicPr>
        <p:blipFill rotWithShape="1">
          <a:blip r:embed="rId3">
            <a:alphaModFix/>
          </a:blip>
          <a:srcRect b="0" l="0" r="0" t="0"/>
          <a:stretch/>
        </p:blipFill>
        <p:spPr>
          <a:xfrm>
            <a:off x="1281112" y="765175"/>
            <a:ext cx="2884487" cy="5327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3"/>
          <p:cNvSpPr txBox="1"/>
          <p:nvPr/>
        </p:nvSpPr>
        <p:spPr>
          <a:xfrm>
            <a:off x="4572000" y="765175"/>
            <a:ext cx="3816350" cy="4022725"/>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Osiris</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the dead and the underworld.</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Osiris was also a god of resurrection and fertility.</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Egyptians believed that he gave them the gift of their most important crop, barley.</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Osiris was the husband of Isis and the father of Horus. </a:t>
            </a:r>
            <a:endParaRPr/>
          </a:p>
        </p:txBody>
      </p:sp>
      <p:pic>
        <p:nvPicPr>
          <p:cNvPr id="72" name="Google Shape;72;p13"/>
          <p:cNvPicPr preferRelativeResize="0"/>
          <p:nvPr/>
        </p:nvPicPr>
        <p:blipFill rotWithShape="1">
          <a:blip r:embed="rId3">
            <a:alphaModFix/>
          </a:blip>
          <a:srcRect b="0" l="0" r="0" t="0"/>
          <a:stretch/>
        </p:blipFill>
        <p:spPr>
          <a:xfrm>
            <a:off x="1755775" y="765175"/>
            <a:ext cx="1925637" cy="5327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4"/>
          <p:cNvSpPr txBox="1"/>
          <p:nvPr/>
        </p:nvSpPr>
        <p:spPr>
          <a:xfrm>
            <a:off x="4572000" y="765175"/>
            <a:ext cx="3816350" cy="4854575"/>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Nut and Geb</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GOD/GODDESS OF</a:t>
            </a:r>
            <a:r>
              <a:rPr b="0" i="0" lang="en-US" sz="1800" u="none" cap="none" strike="noStrike">
                <a:solidFill>
                  <a:schemeClr val="dk1"/>
                </a:solidFill>
                <a:latin typeface="Arial"/>
                <a:ea typeface="Arial"/>
                <a:cs typeface="Arial"/>
                <a:sym typeface="Arial"/>
              </a:rPr>
              <a:t>: Nut – the sky, Geb – the earth</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Nut’s body is stretched across the sky and covered in stars. She and Geb are the parents of Isis and Osiris.</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Nut is the sister/wife of Geb and it is believed that Nut swallowed Ra, the sun god at the end of every day and gave birth to him again in the morning.</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believed that earthquakes are caused by Geb’s laughing. </a:t>
            </a:r>
            <a:endParaRPr/>
          </a:p>
        </p:txBody>
      </p:sp>
      <p:pic>
        <p:nvPicPr>
          <p:cNvPr id="78" name="Google Shape;78;p14"/>
          <p:cNvPicPr preferRelativeResize="0"/>
          <p:nvPr/>
        </p:nvPicPr>
        <p:blipFill rotWithShape="1">
          <a:blip r:embed="rId3">
            <a:alphaModFix/>
          </a:blip>
          <a:srcRect b="0" l="0" r="0" t="0"/>
          <a:stretch/>
        </p:blipFill>
        <p:spPr>
          <a:xfrm>
            <a:off x="630237" y="1938337"/>
            <a:ext cx="3841750" cy="274796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5"/>
          <p:cNvSpPr txBox="1"/>
          <p:nvPr/>
        </p:nvSpPr>
        <p:spPr>
          <a:xfrm>
            <a:off x="4572000" y="765175"/>
            <a:ext cx="3816350" cy="3192462"/>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Sekhmet</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GODDESS OF</a:t>
            </a:r>
            <a:r>
              <a:rPr b="0" i="0" lang="en-US" sz="1800" u="none" cap="none" strike="noStrike">
                <a:solidFill>
                  <a:schemeClr val="dk1"/>
                </a:solidFill>
                <a:latin typeface="Arial"/>
                <a:ea typeface="Arial"/>
                <a:cs typeface="Arial"/>
                <a:sym typeface="Arial"/>
              </a:rPr>
              <a:t>: war</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Sekhmet means ‘the powerful one’!</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She is sometimes called the daughter of the sun god Ra.</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She is celebrated at the end of battles.</a:t>
            </a:r>
            <a:endParaRPr/>
          </a:p>
        </p:txBody>
      </p:sp>
      <p:pic>
        <p:nvPicPr>
          <p:cNvPr id="84" name="Google Shape;84;p15"/>
          <p:cNvPicPr preferRelativeResize="0"/>
          <p:nvPr/>
        </p:nvPicPr>
        <p:blipFill rotWithShape="1">
          <a:blip r:embed="rId3">
            <a:alphaModFix/>
          </a:blip>
          <a:srcRect b="0" l="0" r="0" t="0"/>
          <a:stretch/>
        </p:blipFill>
        <p:spPr>
          <a:xfrm>
            <a:off x="1544637" y="765175"/>
            <a:ext cx="1887537" cy="53276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6"/>
          <p:cNvSpPr txBox="1"/>
          <p:nvPr/>
        </p:nvSpPr>
        <p:spPr>
          <a:xfrm>
            <a:off x="4572000" y="765175"/>
            <a:ext cx="3816350" cy="4300537"/>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Horus</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the sky</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Protector and ruler of Egypt. All living pharaohs were considered a ‘living Horus’.</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believed that Horus was the son of Isis and Osiris.</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Horus became a ruler of the living after losing an eye in a battle and having it restored. The eye then became a symbol of protection.</a:t>
            </a:r>
            <a:endParaRPr/>
          </a:p>
        </p:txBody>
      </p:sp>
      <p:pic>
        <p:nvPicPr>
          <p:cNvPr id="90" name="Google Shape;90;p16"/>
          <p:cNvPicPr preferRelativeResize="0"/>
          <p:nvPr/>
        </p:nvPicPr>
        <p:blipFill rotWithShape="1">
          <a:blip r:embed="rId3">
            <a:alphaModFix/>
          </a:blip>
          <a:srcRect b="0" l="0" r="0" t="0"/>
          <a:stretch/>
        </p:blipFill>
        <p:spPr>
          <a:xfrm>
            <a:off x="1511300" y="765175"/>
            <a:ext cx="2430462" cy="53276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7"/>
          <p:cNvSpPr txBox="1"/>
          <p:nvPr/>
        </p:nvSpPr>
        <p:spPr>
          <a:xfrm>
            <a:off x="4572000" y="765175"/>
            <a:ext cx="3816350" cy="3192462"/>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Isis</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GODDESS OF</a:t>
            </a:r>
            <a:r>
              <a:rPr b="0" i="0" lang="en-US" sz="1800" u="none" cap="none" strike="noStrike">
                <a:solidFill>
                  <a:schemeClr val="dk1"/>
                </a:solidFill>
                <a:latin typeface="Arial"/>
                <a:ea typeface="Arial"/>
                <a:cs typeface="Arial"/>
                <a:sym typeface="Arial"/>
              </a:rPr>
              <a:t>: protecting the needy.</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Isis is the wife of Osiris. Each pharaoh of the time was considered a ‘living Horus’ so she was very important as their wife.</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She is also the mother of Horus and has him sitting on her lap.</a:t>
            </a:r>
            <a:endParaRPr/>
          </a:p>
        </p:txBody>
      </p:sp>
      <p:pic>
        <p:nvPicPr>
          <p:cNvPr id="96" name="Google Shape;96;p17"/>
          <p:cNvPicPr preferRelativeResize="0"/>
          <p:nvPr/>
        </p:nvPicPr>
        <p:blipFill rotWithShape="1">
          <a:blip r:embed="rId3">
            <a:alphaModFix/>
          </a:blip>
          <a:srcRect b="0" l="0" r="0" t="0"/>
          <a:stretch/>
        </p:blipFill>
        <p:spPr>
          <a:xfrm>
            <a:off x="647700" y="1182687"/>
            <a:ext cx="3814762" cy="410686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8"/>
          <p:cNvSpPr txBox="1"/>
          <p:nvPr/>
        </p:nvSpPr>
        <p:spPr>
          <a:xfrm>
            <a:off x="4572000" y="765175"/>
            <a:ext cx="3816350" cy="2360612"/>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Thoth</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writing and knowledge</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Thoth could also appear as a baboon.</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believed that Thoth gave the Egyptians the gift of hieroglyphs.</a:t>
            </a:r>
            <a:endParaRPr/>
          </a:p>
        </p:txBody>
      </p:sp>
      <p:pic>
        <p:nvPicPr>
          <p:cNvPr id="102" name="Google Shape;102;p18"/>
          <p:cNvPicPr preferRelativeResize="0"/>
          <p:nvPr/>
        </p:nvPicPr>
        <p:blipFill rotWithShape="1">
          <a:blip r:embed="rId3">
            <a:alphaModFix/>
          </a:blip>
          <a:srcRect b="0" l="0" r="0" t="0"/>
          <a:stretch/>
        </p:blipFill>
        <p:spPr>
          <a:xfrm>
            <a:off x="1311275" y="765175"/>
            <a:ext cx="2976562" cy="53276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9"/>
          <p:cNvSpPr txBox="1"/>
          <p:nvPr/>
        </p:nvSpPr>
        <p:spPr>
          <a:xfrm>
            <a:off x="4572000" y="765175"/>
            <a:ext cx="3816300" cy="53277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lang="en-US" sz="2000">
                <a:solidFill>
                  <a:schemeClr val="dk1"/>
                </a:solidFill>
              </a:rPr>
              <a:t>The Devourer</a:t>
            </a:r>
            <a:endParaRPr b="1" i="0" sz="2000" u="none" cap="none" strike="noStrike">
              <a:solidFill>
                <a:schemeClr val="dk1"/>
              </a:solidFil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a:t>
            </a:r>
            <a:r>
              <a:rPr lang="en-US" sz="2000">
                <a:solidFill>
                  <a:schemeClr val="dk1"/>
                </a:solidFill>
              </a:rPr>
              <a:t>He ate the bad souls in the afterlife.</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rtl="0" algn="l">
              <a:spcBef>
                <a:spcPts val="0"/>
              </a:spcBef>
              <a:spcAft>
                <a:spcPts val="0"/>
              </a:spcAft>
              <a:buClr>
                <a:srgbClr val="000000"/>
              </a:buClr>
              <a:buFont typeface="Arial"/>
              <a:buNone/>
            </a:pPr>
            <a:r>
              <a:t/>
            </a:r>
            <a:endParaRPr sz="1800"/>
          </a:p>
          <a:p>
            <a:pPr indent="0" lvl="0" marL="0" rtl="0" algn="l">
              <a:spcBef>
                <a:spcPts val="0"/>
              </a:spcBef>
              <a:spcAft>
                <a:spcPts val="0"/>
              </a:spcAft>
              <a:buClr>
                <a:srgbClr val="000000"/>
              </a:buClr>
              <a:buFont typeface="Arial"/>
              <a:buNone/>
            </a:pPr>
            <a:r>
              <a:rPr lang="en-US" sz="1800"/>
              <a:t>He was part crocodile, lion and hippo.</a:t>
            </a:r>
            <a:endParaRPr sz="1800"/>
          </a:p>
          <a:p>
            <a:pPr indent="0" lvl="0" marL="0" rtl="0" algn="l">
              <a:spcBef>
                <a:spcPts val="0"/>
              </a:spcBef>
              <a:spcAft>
                <a:spcPts val="0"/>
              </a:spcAft>
              <a:buClr>
                <a:srgbClr val="000000"/>
              </a:buClr>
              <a:buFont typeface="Arial"/>
              <a:buNone/>
            </a:pPr>
            <a:r>
              <a:t/>
            </a:r>
            <a:endParaRPr sz="1800"/>
          </a:p>
          <a:p>
            <a:pPr indent="0" lvl="0" marL="0" rtl="0" algn="l">
              <a:spcBef>
                <a:spcPts val="0"/>
              </a:spcBef>
              <a:spcAft>
                <a:spcPts val="0"/>
              </a:spcAft>
              <a:buClr>
                <a:srgbClr val="000000"/>
              </a:buClr>
              <a:buFont typeface="Arial"/>
              <a:buNone/>
            </a:pPr>
            <a:r>
              <a:rPr lang="en-US" sz="1800"/>
              <a:t>He was also known as Ammit. </a:t>
            </a:r>
            <a:endParaRPr sz="1800"/>
          </a:p>
          <a:p>
            <a:pPr indent="0" lvl="0" marL="0" rtl="0" algn="l">
              <a:spcBef>
                <a:spcPts val="0"/>
              </a:spcBef>
              <a:spcAft>
                <a:spcPts val="0"/>
              </a:spcAft>
              <a:buClr>
                <a:srgbClr val="000000"/>
              </a:buClr>
              <a:buFont typeface="Arial"/>
              <a:buNone/>
            </a:pPr>
            <a:r>
              <a:t/>
            </a:r>
            <a:endParaRPr sz="1800"/>
          </a:p>
          <a:p>
            <a:pPr indent="0" lvl="0" marL="0" rtl="0" algn="l">
              <a:spcBef>
                <a:spcPts val="0"/>
              </a:spcBef>
              <a:spcAft>
                <a:spcPts val="0"/>
              </a:spcAft>
              <a:buClr>
                <a:srgbClr val="000000"/>
              </a:buClr>
              <a:buFont typeface="Arial"/>
              <a:buNone/>
            </a:pPr>
            <a:r>
              <a:rPr lang="en-US" sz="1800"/>
              <a:t>He was made from the largest man eating animals in Ancient Egypt.</a:t>
            </a:r>
            <a:endParaRPr sz="1800"/>
          </a:p>
        </p:txBody>
      </p:sp>
      <p:pic>
        <p:nvPicPr>
          <p:cNvPr descr="Image result for the devourer egypt" id="108" name="Google Shape;108;p19"/>
          <p:cNvPicPr preferRelativeResize="0"/>
          <p:nvPr/>
        </p:nvPicPr>
        <p:blipFill rotWithShape="1">
          <a:blip r:embed="rId3">
            <a:alphaModFix/>
          </a:blip>
          <a:srcRect b="0" l="0" r="0" t="0"/>
          <a:stretch/>
        </p:blipFill>
        <p:spPr>
          <a:xfrm>
            <a:off x="539752" y="1309373"/>
            <a:ext cx="3816300" cy="423925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0"/>
          <p:cNvSpPr txBox="1"/>
          <p:nvPr/>
        </p:nvSpPr>
        <p:spPr>
          <a:xfrm>
            <a:off x="4572000" y="765175"/>
            <a:ext cx="3816300" cy="2360700"/>
          </a:xfrm>
          <a:prstGeom prst="rect">
            <a:avLst/>
          </a:prstGeom>
          <a:noFill/>
          <a:ln>
            <a:noFill/>
          </a:ln>
        </p:spPr>
        <p:txBody>
          <a:bodyPr anchorCtr="0" anchor="t" bIns="72000" lIns="0" spcFirstLastPara="1" rIns="0" wrap="square" tIns="72000">
            <a:noAutofit/>
          </a:bodyPr>
          <a:lstStyle/>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lang="en-US" sz="2000"/>
              <a:t>Sobek </a:t>
            </a:r>
            <a:endParaRPr b="1" sz="2000"/>
          </a:p>
          <a:p>
            <a:pPr indent="0" lvl="0" marL="0" marR="0" rtl="0" algn="l">
              <a:lnSpc>
                <a:spcPct val="100000"/>
              </a:lnSpc>
              <a:spcBef>
                <a:spcPts val="0"/>
              </a:spcBef>
              <a:spcAft>
                <a:spcPts val="0"/>
              </a:spcAft>
              <a:buClr>
                <a:srgbClr val="E84D15"/>
              </a:buClr>
              <a:buSzPts val="1800"/>
              <a:buFont typeface="Arial"/>
              <a:buNone/>
            </a:pPr>
            <a:r>
              <a:t/>
            </a:r>
            <a:endParaRPr b="1" sz="2000"/>
          </a:p>
          <a:p>
            <a:pPr indent="0" lvl="0" marL="0" marR="0" rtl="0" algn="l">
              <a:lnSpc>
                <a:spcPct val="100000"/>
              </a:lnSpc>
              <a:spcBef>
                <a:spcPts val="0"/>
              </a:spcBef>
              <a:spcAft>
                <a:spcPts val="0"/>
              </a:spcAft>
              <a:buClr>
                <a:srgbClr val="E84D15"/>
              </a:buClr>
              <a:buSzPts val="1800"/>
              <a:buFont typeface="Arial"/>
              <a:buNone/>
            </a:pPr>
            <a:r>
              <a:rPr b="1" i="0" lang="en-US" sz="1800" u="none" cap="none" strike="noStrike">
                <a:solidFill>
                  <a:srgbClr val="E84D15"/>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a:t>
            </a:r>
            <a:r>
              <a:rPr lang="en-US" sz="1800"/>
              <a:t>he God of the Nile.</a:t>
            </a:r>
            <a:endParaRPr sz="1800">
              <a:solidFill>
                <a:schemeClr val="dk1"/>
              </a:solidFill>
            </a:endParaRPr>
          </a:p>
          <a:p>
            <a:pPr indent="0" lvl="0" marL="0" marR="0" rtl="0" algn="l">
              <a:lnSpc>
                <a:spcPct val="100000"/>
              </a:lnSpc>
              <a:spcBef>
                <a:spcPts val="0"/>
              </a:spcBef>
              <a:spcAft>
                <a:spcPts val="0"/>
              </a:spcAft>
              <a:buClr>
                <a:srgbClr val="E84D15"/>
              </a:buClr>
              <a:buSzPts val="1800"/>
              <a:buFont typeface="Arial"/>
              <a:buNone/>
            </a:pPr>
            <a:r>
              <a:t/>
            </a:r>
            <a:endParaRPr/>
          </a:p>
          <a:p>
            <a:pPr indent="0" lvl="0" marL="0" marR="0" rtl="0" algn="l">
              <a:lnSpc>
                <a:spcPct val="100000"/>
              </a:lnSpc>
              <a:spcBef>
                <a:spcPts val="0"/>
              </a:spcBef>
              <a:spcAft>
                <a:spcPts val="0"/>
              </a:spcAft>
              <a:buClr>
                <a:schemeClr val="dk1"/>
              </a:buClr>
              <a:buSzPts val="1800"/>
              <a:buFont typeface="Arial"/>
              <a:buNone/>
            </a:pPr>
            <a:r>
              <a:t/>
            </a:r>
            <a:endParaRPr i="0" sz="1800" u="none" cap="none" strike="noStrike">
              <a:solidFill>
                <a:schemeClr val="dk1"/>
              </a:solidFill>
            </a:endParaRPr>
          </a:p>
          <a:p>
            <a:pPr indent="0" lvl="0" marL="0" rtl="0" algn="l">
              <a:spcBef>
                <a:spcPts val="0"/>
              </a:spcBef>
              <a:spcAft>
                <a:spcPts val="0"/>
              </a:spcAft>
              <a:buClr>
                <a:srgbClr val="000000"/>
              </a:buClr>
              <a:buFont typeface="Arial"/>
              <a:buNone/>
            </a:pPr>
            <a:r>
              <a:rPr lang="en-US" sz="1800">
                <a:solidFill>
                  <a:schemeClr val="dk1"/>
                </a:solidFill>
              </a:rPr>
              <a:t>He brought water to the land to make the soil fertile.</a:t>
            </a:r>
            <a:endParaRPr sz="1800">
              <a:solidFill>
                <a:schemeClr val="dk1"/>
              </a:solidFill>
            </a:endParaRPr>
          </a:p>
          <a:p>
            <a:pPr indent="0" lvl="0" marL="0" rtl="0" algn="l">
              <a:spcBef>
                <a:spcPts val="0"/>
              </a:spcBef>
              <a:spcAft>
                <a:spcPts val="0"/>
              </a:spcAft>
              <a:buClr>
                <a:srgbClr val="000000"/>
              </a:buClr>
              <a:buFont typeface="Arial"/>
              <a:buNone/>
            </a:pPr>
            <a:r>
              <a:t/>
            </a:r>
            <a:endParaRPr sz="1800">
              <a:solidFill>
                <a:schemeClr val="dk1"/>
              </a:solidFill>
            </a:endParaRPr>
          </a:p>
          <a:p>
            <a:pPr indent="0" lvl="0" marL="0" rtl="0" algn="l">
              <a:spcBef>
                <a:spcPts val="0"/>
              </a:spcBef>
              <a:spcAft>
                <a:spcPts val="0"/>
              </a:spcAft>
              <a:buClr>
                <a:srgbClr val="000000"/>
              </a:buClr>
              <a:buFont typeface="Arial"/>
              <a:buNone/>
            </a:pPr>
            <a:r>
              <a:rPr lang="en-US" sz="1800">
                <a:solidFill>
                  <a:schemeClr val="dk1"/>
                </a:solidFill>
              </a:rPr>
              <a:t>He was also known as Lord of the waters.</a:t>
            </a:r>
            <a:endParaRPr sz="1800">
              <a:solidFill>
                <a:schemeClr val="dk1"/>
              </a:solidFill>
            </a:endParaRPr>
          </a:p>
          <a:p>
            <a:pPr indent="0" lvl="0" marL="0" rtl="0" algn="l">
              <a:spcBef>
                <a:spcPts val="0"/>
              </a:spcBef>
              <a:spcAft>
                <a:spcPts val="0"/>
              </a:spcAft>
              <a:buClr>
                <a:srgbClr val="000000"/>
              </a:buClr>
              <a:buFont typeface="Arial"/>
              <a:buNone/>
            </a:pPr>
            <a:r>
              <a:t/>
            </a:r>
            <a:endParaRPr sz="1800">
              <a:solidFill>
                <a:schemeClr val="dk1"/>
              </a:solidFill>
            </a:endParaRPr>
          </a:p>
          <a:p>
            <a:pPr indent="0" lvl="0" marL="0" rtl="0" algn="l">
              <a:spcBef>
                <a:spcPts val="0"/>
              </a:spcBef>
              <a:spcAft>
                <a:spcPts val="0"/>
              </a:spcAft>
              <a:buClr>
                <a:srgbClr val="000000"/>
              </a:buClr>
              <a:buFont typeface="Arial"/>
              <a:buNone/>
            </a:pPr>
            <a:r>
              <a:rPr lang="en-US" sz="1800">
                <a:solidFill>
                  <a:schemeClr val="dk1"/>
                </a:solidFill>
              </a:rPr>
              <a:t>He was very strong and powerful like water.</a:t>
            </a:r>
            <a:endParaRPr sz="1800">
              <a:solidFill>
                <a:schemeClr val="dk1"/>
              </a:solidFill>
            </a:endParaRPr>
          </a:p>
        </p:txBody>
      </p:sp>
      <p:pic>
        <p:nvPicPr>
          <p:cNvPr descr="Image result for sobek" id="114" name="Google Shape;114;p20"/>
          <p:cNvPicPr preferRelativeResize="0"/>
          <p:nvPr/>
        </p:nvPicPr>
        <p:blipFill rotWithShape="1">
          <a:blip r:embed="rId3">
            <a:alphaModFix/>
          </a:blip>
          <a:srcRect b="0" l="0" r="0" t="0"/>
          <a:stretch/>
        </p:blipFill>
        <p:spPr>
          <a:xfrm>
            <a:off x="610290" y="549275"/>
            <a:ext cx="2266725" cy="57594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1"/>
          <p:cNvSpPr txBox="1"/>
          <p:nvPr/>
        </p:nvSpPr>
        <p:spPr>
          <a:xfrm>
            <a:off x="539750" y="2425975"/>
            <a:ext cx="1850700" cy="4427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US" sz="1600" u="none" cap="none" strike="noStrike">
                <a:solidFill>
                  <a:schemeClr val="dk1"/>
                </a:solidFill>
              </a:rPr>
              <a:t>Thoth is the Egyptian god of writing, magic, wisdom, and the moon. </a:t>
            </a:r>
            <a:endParaRPr sz="1600"/>
          </a:p>
          <a:p>
            <a:pPr indent="0" lvl="0" marL="0" marR="0" rtl="0" algn="l">
              <a:spcBef>
                <a:spcPts val="0"/>
              </a:spcBef>
              <a:spcAft>
                <a:spcPts val="0"/>
              </a:spcAft>
              <a:buNone/>
            </a:pPr>
            <a:r>
              <a:t/>
            </a:r>
            <a:endParaRPr sz="1600">
              <a:solidFill>
                <a:schemeClr val="dk1"/>
              </a:solidFill>
            </a:endParaRPr>
          </a:p>
          <a:p>
            <a:pPr indent="0" lvl="0" marL="0" marR="0" rtl="0" algn="l">
              <a:spcBef>
                <a:spcPts val="0"/>
              </a:spcBef>
              <a:spcAft>
                <a:spcPts val="0"/>
              </a:spcAft>
              <a:buNone/>
            </a:pPr>
            <a:r>
              <a:rPr lang="en-US" sz="1600">
                <a:solidFill>
                  <a:srgbClr val="FF0000"/>
                </a:solidFill>
              </a:rPr>
              <a:t>*</a:t>
            </a:r>
            <a:r>
              <a:rPr lang="en-US" sz="1600">
                <a:solidFill>
                  <a:srgbClr val="FF0000"/>
                </a:solidFill>
              </a:rPr>
              <a:t>Toth was the offspring of Horus (god of the sky). </a:t>
            </a:r>
            <a:br>
              <a:rPr lang="en-US" sz="1600">
                <a:solidFill>
                  <a:srgbClr val="FF0000"/>
                </a:solidFill>
              </a:rPr>
            </a:br>
            <a:r>
              <a:rPr lang="en-US" sz="1600">
                <a:solidFill>
                  <a:srgbClr val="FF0000"/>
                </a:solidFill>
              </a:rPr>
              <a:t>*He was the inventor of writing.</a:t>
            </a:r>
            <a:endParaRPr sz="1600"/>
          </a:p>
          <a:p>
            <a:pPr indent="0" lvl="0" marL="0" marR="0" rtl="0" algn="l">
              <a:spcBef>
                <a:spcPts val="0"/>
              </a:spcBef>
              <a:spcAft>
                <a:spcPts val="0"/>
              </a:spcAft>
              <a:buNone/>
            </a:pPr>
            <a:r>
              <a:rPr lang="en-US" sz="1600">
                <a:solidFill>
                  <a:srgbClr val="FF0000"/>
                </a:solidFill>
              </a:rPr>
              <a:t>*</a:t>
            </a:r>
            <a:r>
              <a:rPr lang="en-US" sz="1600">
                <a:solidFill>
                  <a:srgbClr val="FF0000"/>
                </a:solidFill>
              </a:rPr>
              <a:t>He weighed the hearts of the dead and reported to the other Gods.</a:t>
            </a:r>
            <a:endParaRPr sz="1600"/>
          </a:p>
        </p:txBody>
      </p:sp>
      <p:sp>
        <p:nvSpPr>
          <p:cNvPr id="120" name="Google Shape;120;p21"/>
          <p:cNvSpPr txBox="1"/>
          <p:nvPr/>
        </p:nvSpPr>
        <p:spPr>
          <a:xfrm>
            <a:off x="2657787" y="2425975"/>
            <a:ext cx="1772100" cy="4093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600">
                <a:solidFill>
                  <a:schemeClr val="dk1"/>
                </a:solidFill>
              </a:rPr>
              <a:t>Anubis was the god of embalming and the dead.</a:t>
            </a:r>
            <a:br>
              <a:rPr b="1" lang="en-US" sz="1600">
                <a:solidFill>
                  <a:schemeClr val="dk1"/>
                </a:solidFill>
              </a:rPr>
            </a:br>
            <a:endParaRPr sz="1600"/>
          </a:p>
          <a:p>
            <a:pPr indent="0" lvl="0" marL="0" marR="0" rtl="0" algn="l">
              <a:spcBef>
                <a:spcPts val="0"/>
              </a:spcBef>
              <a:spcAft>
                <a:spcPts val="0"/>
              </a:spcAft>
              <a:buNone/>
            </a:pPr>
            <a:r>
              <a:t/>
            </a:r>
            <a:endParaRPr b="1" sz="1600">
              <a:solidFill>
                <a:schemeClr val="dk1"/>
              </a:solidFill>
            </a:endParaRPr>
          </a:p>
          <a:p>
            <a:pPr indent="0" lvl="0" marL="0" marR="0" rtl="0" algn="l">
              <a:spcBef>
                <a:spcPts val="0"/>
              </a:spcBef>
              <a:spcAft>
                <a:spcPts val="0"/>
              </a:spcAft>
              <a:buNone/>
            </a:pPr>
            <a:r>
              <a:rPr lang="en-US" sz="1600">
                <a:solidFill>
                  <a:srgbClr val="FF0000"/>
                </a:solidFill>
              </a:rPr>
              <a:t>*</a:t>
            </a:r>
            <a:r>
              <a:rPr lang="en-US" sz="1600">
                <a:solidFill>
                  <a:srgbClr val="FF0000"/>
                </a:solidFill>
              </a:rPr>
              <a:t>Jackals were often seen in cemeteries</a:t>
            </a:r>
            <a:endParaRPr sz="1600"/>
          </a:p>
          <a:p>
            <a:pPr indent="0" lvl="0" marL="0" marR="0" rtl="0" algn="l">
              <a:spcBef>
                <a:spcPts val="0"/>
              </a:spcBef>
              <a:spcAft>
                <a:spcPts val="0"/>
              </a:spcAft>
              <a:buNone/>
            </a:pPr>
            <a:r>
              <a:rPr lang="en-US" sz="1600">
                <a:solidFill>
                  <a:srgbClr val="FF0000"/>
                </a:solidFill>
              </a:rPr>
              <a:t>*Anubis watched over the dead.</a:t>
            </a:r>
            <a:endParaRPr sz="1600"/>
          </a:p>
          <a:p>
            <a:pPr indent="0" lvl="0" marL="0" marR="0" rtl="0" algn="l">
              <a:spcBef>
                <a:spcPts val="0"/>
              </a:spcBef>
              <a:spcAft>
                <a:spcPts val="0"/>
              </a:spcAft>
              <a:buNone/>
            </a:pPr>
            <a:r>
              <a:rPr lang="en-US" sz="1600">
                <a:solidFill>
                  <a:srgbClr val="FF0000"/>
                </a:solidFill>
              </a:rPr>
              <a:t>*He guided the protected souls to the afterlife. </a:t>
            </a:r>
            <a:endParaRPr sz="1600"/>
          </a:p>
          <a:p>
            <a:pPr indent="0" lvl="0" marL="0" marR="0" rtl="0" algn="l">
              <a:spcBef>
                <a:spcPts val="0"/>
              </a:spcBef>
              <a:spcAft>
                <a:spcPts val="0"/>
              </a:spcAft>
              <a:buNone/>
            </a:pPr>
            <a:r>
              <a:t/>
            </a:r>
            <a:endParaRPr b="1" sz="2000">
              <a:solidFill>
                <a:srgbClr val="FF0000"/>
              </a:solidFill>
              <a:latin typeface="Calibri"/>
              <a:ea typeface="Calibri"/>
              <a:cs typeface="Calibri"/>
              <a:sym typeface="Calibri"/>
            </a:endParaRPr>
          </a:p>
          <a:p>
            <a:pPr indent="0" lvl="0" marL="0" marR="0" rtl="0" algn="l">
              <a:spcBef>
                <a:spcPts val="0"/>
              </a:spcBef>
              <a:spcAft>
                <a:spcPts val="0"/>
              </a:spcAft>
              <a:buNone/>
            </a:pPr>
            <a:r>
              <a:t/>
            </a:r>
            <a:endParaRPr sz="2000">
              <a:solidFill>
                <a:srgbClr val="FF0000"/>
              </a:solidFill>
              <a:latin typeface="Calibri"/>
              <a:ea typeface="Calibri"/>
              <a:cs typeface="Calibri"/>
              <a:sym typeface="Calibri"/>
            </a:endParaRPr>
          </a:p>
        </p:txBody>
      </p:sp>
      <p:sp>
        <p:nvSpPr>
          <p:cNvPr id="121" name="Google Shape;121;p21"/>
          <p:cNvSpPr txBox="1"/>
          <p:nvPr/>
        </p:nvSpPr>
        <p:spPr>
          <a:xfrm>
            <a:off x="4905225" y="2425975"/>
            <a:ext cx="2007600" cy="3785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600">
                <a:solidFill>
                  <a:schemeClr val="dk1"/>
                </a:solidFill>
              </a:rPr>
              <a:t>Sobek was the God of the Nile.</a:t>
            </a:r>
            <a:endParaRPr sz="1600"/>
          </a:p>
          <a:p>
            <a:pPr indent="0" lvl="0" marL="0" marR="0" rtl="0" algn="l">
              <a:spcBef>
                <a:spcPts val="0"/>
              </a:spcBef>
              <a:spcAft>
                <a:spcPts val="0"/>
              </a:spcAft>
              <a:buNone/>
            </a:pPr>
            <a:r>
              <a:t/>
            </a:r>
            <a:endParaRPr b="1" sz="1600">
              <a:solidFill>
                <a:schemeClr val="dk1"/>
              </a:solidFill>
            </a:endParaRPr>
          </a:p>
          <a:p>
            <a:pPr indent="0" lvl="0" marL="0" marR="0" rtl="0" algn="l">
              <a:spcBef>
                <a:spcPts val="0"/>
              </a:spcBef>
              <a:spcAft>
                <a:spcPts val="0"/>
              </a:spcAft>
              <a:buNone/>
            </a:pPr>
            <a:br>
              <a:rPr lang="en-US" sz="1600">
                <a:solidFill>
                  <a:srgbClr val="FF0000"/>
                </a:solidFill>
              </a:rPr>
            </a:br>
            <a:br>
              <a:rPr lang="en-US" sz="1600">
                <a:solidFill>
                  <a:srgbClr val="FF0000"/>
                </a:solidFill>
              </a:rPr>
            </a:br>
            <a:br>
              <a:rPr lang="en-US" sz="1600">
                <a:solidFill>
                  <a:srgbClr val="FF0000"/>
                </a:solidFill>
              </a:rPr>
            </a:br>
            <a:r>
              <a:rPr lang="en-US" sz="1600">
                <a:solidFill>
                  <a:srgbClr val="FF0000"/>
                </a:solidFill>
              </a:rPr>
              <a:t>*</a:t>
            </a:r>
            <a:r>
              <a:rPr lang="en-US" sz="1600">
                <a:solidFill>
                  <a:srgbClr val="FF0000"/>
                </a:solidFill>
              </a:rPr>
              <a:t>He brought water to the land to make the soil fertile.</a:t>
            </a:r>
            <a:endParaRPr sz="1600"/>
          </a:p>
          <a:p>
            <a:pPr indent="0" lvl="0" marL="0" marR="0" rtl="0" algn="l">
              <a:spcBef>
                <a:spcPts val="0"/>
              </a:spcBef>
              <a:spcAft>
                <a:spcPts val="0"/>
              </a:spcAft>
              <a:buNone/>
            </a:pPr>
            <a:r>
              <a:rPr lang="en-US" sz="1600">
                <a:solidFill>
                  <a:srgbClr val="FF0000"/>
                </a:solidFill>
              </a:rPr>
              <a:t>*</a:t>
            </a:r>
            <a:r>
              <a:rPr lang="en-US" sz="1600">
                <a:solidFill>
                  <a:srgbClr val="FF0000"/>
                </a:solidFill>
              </a:rPr>
              <a:t>He was also known as Lord of the waters.</a:t>
            </a:r>
            <a:endParaRPr sz="1600"/>
          </a:p>
          <a:p>
            <a:pPr indent="0" lvl="0" marL="0" marR="0" rtl="0" algn="l">
              <a:spcBef>
                <a:spcPts val="0"/>
              </a:spcBef>
              <a:spcAft>
                <a:spcPts val="0"/>
              </a:spcAft>
              <a:buNone/>
            </a:pPr>
            <a:r>
              <a:rPr lang="en-US" sz="1600">
                <a:solidFill>
                  <a:srgbClr val="FF0000"/>
                </a:solidFill>
              </a:rPr>
              <a:t>*</a:t>
            </a:r>
            <a:r>
              <a:rPr lang="en-US" sz="1600">
                <a:solidFill>
                  <a:srgbClr val="FF0000"/>
                </a:solidFill>
              </a:rPr>
              <a:t>He was very strong and powerful like water.</a:t>
            </a:r>
            <a:endParaRPr sz="1600"/>
          </a:p>
          <a:p>
            <a:pPr indent="0" lvl="0" marL="0" marR="0" rtl="0" algn="l">
              <a:spcBef>
                <a:spcPts val="0"/>
              </a:spcBef>
              <a:spcAft>
                <a:spcPts val="0"/>
              </a:spcAft>
              <a:buNone/>
            </a:pPr>
            <a:r>
              <a:t/>
            </a:r>
            <a:endParaRPr sz="1600">
              <a:solidFill>
                <a:srgbClr val="FF0000"/>
              </a:solidFill>
            </a:endParaRPr>
          </a:p>
        </p:txBody>
      </p:sp>
      <p:sp>
        <p:nvSpPr>
          <p:cNvPr id="122" name="Google Shape;122;p21"/>
          <p:cNvSpPr txBox="1"/>
          <p:nvPr/>
        </p:nvSpPr>
        <p:spPr>
          <a:xfrm>
            <a:off x="6912825" y="2648475"/>
            <a:ext cx="1939800" cy="3785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600">
                <a:solidFill>
                  <a:schemeClr val="dk1"/>
                </a:solidFill>
              </a:rPr>
              <a:t>The Devourer ate the bad souls in the afterlife.</a:t>
            </a:r>
            <a:endParaRPr sz="1600"/>
          </a:p>
          <a:p>
            <a:pPr indent="0" lvl="0" marL="0" marR="0" rtl="0" algn="l">
              <a:spcBef>
                <a:spcPts val="0"/>
              </a:spcBef>
              <a:spcAft>
                <a:spcPts val="0"/>
              </a:spcAft>
              <a:buNone/>
            </a:pPr>
            <a:br>
              <a:rPr b="1" lang="en-US" sz="1600">
                <a:solidFill>
                  <a:schemeClr val="dk1"/>
                </a:solidFill>
              </a:rPr>
            </a:br>
            <a:endParaRPr b="1" sz="1600">
              <a:solidFill>
                <a:schemeClr val="dk1"/>
              </a:solidFill>
            </a:endParaRPr>
          </a:p>
          <a:p>
            <a:pPr indent="0" lvl="0" marL="0" marR="0" rtl="0" algn="l">
              <a:spcBef>
                <a:spcPts val="0"/>
              </a:spcBef>
              <a:spcAft>
                <a:spcPts val="0"/>
              </a:spcAft>
              <a:buNone/>
            </a:pPr>
            <a:r>
              <a:rPr lang="en-US" sz="1600">
                <a:solidFill>
                  <a:srgbClr val="FF0000"/>
                </a:solidFill>
              </a:rPr>
              <a:t>*</a:t>
            </a:r>
            <a:r>
              <a:rPr lang="en-US" sz="1600">
                <a:solidFill>
                  <a:srgbClr val="FF0000"/>
                </a:solidFill>
              </a:rPr>
              <a:t>He was part crocodile, lion and hippo.</a:t>
            </a:r>
            <a:endParaRPr sz="1600">
              <a:solidFill>
                <a:srgbClr val="FF0000"/>
              </a:solidFill>
            </a:endParaRPr>
          </a:p>
          <a:p>
            <a:pPr indent="0" lvl="0" marL="0" marR="0" rtl="0" algn="l">
              <a:spcBef>
                <a:spcPts val="0"/>
              </a:spcBef>
              <a:spcAft>
                <a:spcPts val="0"/>
              </a:spcAft>
              <a:buNone/>
            </a:pPr>
            <a:r>
              <a:rPr lang="en-US" sz="1600">
                <a:solidFill>
                  <a:srgbClr val="FF0000"/>
                </a:solidFill>
              </a:rPr>
              <a:t>*He was also known as Ammit. </a:t>
            </a:r>
            <a:endParaRPr sz="1600">
              <a:solidFill>
                <a:srgbClr val="FF0000"/>
              </a:solidFill>
            </a:endParaRPr>
          </a:p>
          <a:p>
            <a:pPr indent="0" lvl="0" marL="0" marR="0" rtl="0" algn="l">
              <a:spcBef>
                <a:spcPts val="0"/>
              </a:spcBef>
              <a:spcAft>
                <a:spcPts val="0"/>
              </a:spcAft>
              <a:buNone/>
            </a:pPr>
            <a:r>
              <a:rPr lang="en-US" sz="1600">
                <a:solidFill>
                  <a:srgbClr val="FF0000"/>
                </a:solidFill>
              </a:rPr>
              <a:t>*He was made from the largest man eating animals in Ancient Egypt.</a:t>
            </a:r>
            <a:endParaRPr sz="1600"/>
          </a:p>
        </p:txBody>
      </p:sp>
      <p:pic>
        <p:nvPicPr>
          <p:cNvPr descr="Image result for the devourer egypt" id="123" name="Google Shape;123;p21"/>
          <p:cNvPicPr preferRelativeResize="0"/>
          <p:nvPr/>
        </p:nvPicPr>
        <p:blipFill rotWithShape="1">
          <a:blip r:embed="rId3">
            <a:alphaModFix/>
          </a:blip>
          <a:srcRect b="0" l="0" r="0" t="0"/>
          <a:stretch/>
        </p:blipFill>
        <p:spPr>
          <a:xfrm>
            <a:off x="7046824" y="531513"/>
            <a:ext cx="1548501" cy="1720100"/>
          </a:xfrm>
          <a:prstGeom prst="rect">
            <a:avLst/>
          </a:prstGeom>
          <a:noFill/>
          <a:ln>
            <a:noFill/>
          </a:ln>
        </p:spPr>
      </p:pic>
      <p:pic>
        <p:nvPicPr>
          <p:cNvPr descr="Image result for sobek" id="124" name="Google Shape;124;p21"/>
          <p:cNvPicPr preferRelativeResize="0"/>
          <p:nvPr/>
        </p:nvPicPr>
        <p:blipFill rotWithShape="1">
          <a:blip r:embed="rId4">
            <a:alphaModFix/>
          </a:blip>
          <a:srcRect b="0" l="0" r="0" t="0"/>
          <a:stretch/>
        </p:blipFill>
        <p:spPr>
          <a:xfrm>
            <a:off x="5293626" y="458598"/>
            <a:ext cx="734379" cy="1865950"/>
          </a:xfrm>
          <a:prstGeom prst="rect">
            <a:avLst/>
          </a:prstGeom>
          <a:noFill/>
          <a:ln>
            <a:noFill/>
          </a:ln>
        </p:spPr>
      </p:pic>
      <p:pic>
        <p:nvPicPr>
          <p:cNvPr descr="Image result for anubis" id="125" name="Google Shape;125;p21"/>
          <p:cNvPicPr preferRelativeResize="0"/>
          <p:nvPr/>
        </p:nvPicPr>
        <p:blipFill rotWithShape="1">
          <a:blip r:embed="rId5">
            <a:alphaModFix/>
          </a:blip>
          <a:srcRect b="0" l="0" r="0" t="0"/>
          <a:stretch/>
        </p:blipFill>
        <p:spPr>
          <a:xfrm>
            <a:off x="3106576" y="474724"/>
            <a:ext cx="868950" cy="1865950"/>
          </a:xfrm>
          <a:prstGeom prst="rect">
            <a:avLst/>
          </a:prstGeom>
          <a:noFill/>
          <a:ln>
            <a:noFill/>
          </a:ln>
        </p:spPr>
      </p:pic>
      <p:pic>
        <p:nvPicPr>
          <p:cNvPr descr="Image result for thoth" id="126" name="Google Shape;126;p21"/>
          <p:cNvPicPr preferRelativeResize="0"/>
          <p:nvPr/>
        </p:nvPicPr>
        <p:blipFill rotWithShape="1">
          <a:blip r:embed="rId6">
            <a:alphaModFix/>
          </a:blip>
          <a:srcRect b="0" l="0" r="0" t="0"/>
          <a:stretch/>
        </p:blipFill>
        <p:spPr>
          <a:xfrm>
            <a:off x="1005692" y="474722"/>
            <a:ext cx="1013149" cy="1951250"/>
          </a:xfrm>
          <a:prstGeom prst="rect">
            <a:avLst/>
          </a:prstGeom>
          <a:noFill/>
          <a:ln>
            <a:noFill/>
          </a:ln>
        </p:spPr>
      </p:pic>
      <p:cxnSp>
        <p:nvCxnSpPr>
          <p:cNvPr id="127" name="Google Shape;127;p21"/>
          <p:cNvCxnSpPr/>
          <p:nvPr/>
        </p:nvCxnSpPr>
        <p:spPr>
          <a:xfrm>
            <a:off x="2377250" y="432225"/>
            <a:ext cx="28800" cy="5979000"/>
          </a:xfrm>
          <a:prstGeom prst="straightConnector1">
            <a:avLst/>
          </a:prstGeom>
          <a:noFill/>
          <a:ln cap="flat" cmpd="sng" w="76200">
            <a:solidFill>
              <a:schemeClr val="dk1"/>
            </a:solidFill>
            <a:prstDash val="solid"/>
            <a:miter lim="800000"/>
            <a:headEnd len="sm" w="sm" type="none"/>
            <a:tailEnd len="sm" w="sm" type="none"/>
          </a:ln>
        </p:spPr>
      </p:cxnSp>
      <p:cxnSp>
        <p:nvCxnSpPr>
          <p:cNvPr id="128" name="Google Shape;128;p21"/>
          <p:cNvCxnSpPr/>
          <p:nvPr/>
        </p:nvCxnSpPr>
        <p:spPr>
          <a:xfrm flipH="1">
            <a:off x="4696875" y="432225"/>
            <a:ext cx="14400" cy="5964600"/>
          </a:xfrm>
          <a:prstGeom prst="straightConnector1">
            <a:avLst/>
          </a:prstGeom>
          <a:noFill/>
          <a:ln cap="flat" cmpd="sng" w="76200">
            <a:solidFill>
              <a:schemeClr val="dk1"/>
            </a:solidFill>
            <a:prstDash val="solid"/>
            <a:miter lim="800000"/>
            <a:headEnd len="sm" w="sm" type="none"/>
            <a:tailEnd len="sm" w="sm" type="none"/>
          </a:ln>
        </p:spPr>
      </p:cxnSp>
      <p:cxnSp>
        <p:nvCxnSpPr>
          <p:cNvPr id="129" name="Google Shape;129;p21"/>
          <p:cNvCxnSpPr/>
          <p:nvPr/>
        </p:nvCxnSpPr>
        <p:spPr>
          <a:xfrm>
            <a:off x="6869625" y="439500"/>
            <a:ext cx="43200" cy="5979000"/>
          </a:xfrm>
          <a:prstGeom prst="straightConnector1">
            <a:avLst/>
          </a:prstGeom>
          <a:noFill/>
          <a:ln cap="flat" cmpd="sng" w="76200">
            <a:solidFill>
              <a:schemeClr val="dk1"/>
            </a:solidFill>
            <a:prstDash val="solid"/>
            <a:miter lim="800000"/>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3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