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858000" cy="9144000"/>
  <p:embeddedFontLst>
    <p:embeddedFont>
      <p:font typeface="Imprima"/>
      <p:regular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Imprima-regular.fnt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fld id="{00000000-1234-1234-1234-123412341234}" type="slidenum">
              <a:rPr b="0" i="0" lang="en-US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23330a559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23330a55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b23330a559_0_0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09" name="Google Shape;10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3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fld id="{00000000-1234-1234-1234-123412341234}" type="slidenum">
              <a:rPr b="0" i="0" lang="en-US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55" name="Google Shape;15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fld id="{00000000-1234-1234-1234-123412341234}" type="slidenum">
              <a:rPr b="0" i="0" lang="en-US" sz="4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0" name="Google Shape;40;p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  <p:sp>
        <p:nvSpPr>
          <p:cNvPr id="41" name="Google Shape;41;p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/>
        </p:txBody>
      </p:sp>
      <p:sp>
        <p:nvSpPr>
          <p:cNvPr id="47" name="Google Shape;47;p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/>
        </p:txBody>
      </p:sp>
      <p:sp>
        <p:nvSpPr>
          <p:cNvPr id="48" name="Google Shape;48;p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59" name="Google Shape;59;p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/>
        </p:txBody>
      </p:sp>
      <p:sp>
        <p:nvSpPr>
          <p:cNvPr id="60" name="Google Shape;60;p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sz="1600"/>
            </a:lvl9pPr>
          </a:lstStyle>
          <a:p/>
        </p:txBody>
      </p:sp>
      <p:sp>
        <p:nvSpPr>
          <p:cNvPr id="61" name="Google Shape;61;p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/>
        </p:txBody>
      </p:sp>
      <p:sp>
        <p:nvSpPr>
          <p:cNvPr id="68" name="Google Shape;68;p10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A5A5E9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www.youtube.com/watch?v=h5dYvPruBFY" TargetMode="External"/><Relationship Id="rId4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11.jpg"/><Relationship Id="rId5" Type="http://schemas.openxmlformats.org/officeDocument/2006/relationships/image" Target="../media/image15.jpg"/><Relationship Id="rId6" Type="http://schemas.openxmlformats.org/officeDocument/2006/relationships/image" Target="../media/image7.png"/><Relationship Id="rId7" Type="http://schemas.openxmlformats.org/officeDocument/2006/relationships/image" Target="../media/image9.jpg"/><Relationship Id="rId8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Relationship Id="rId4" Type="http://schemas.openxmlformats.org/officeDocument/2006/relationships/image" Target="../media/image8.png"/><Relationship Id="rId5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>
            <p:ph type="title"/>
          </p:nvPr>
        </p:nvSpPr>
        <p:spPr>
          <a:xfrm>
            <a:off x="428625" y="285750"/>
            <a:ext cx="821531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Comic Sans MS"/>
              <a:buNone/>
            </a:pPr>
            <a:r>
              <a:rPr lang="en-US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rPr>
              <a:t>The Skeleton</a:t>
            </a:r>
            <a:endParaRPr>
              <a:solidFill>
                <a:srgbClr val="000000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714375" y="1357312"/>
            <a:ext cx="7786687" cy="769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Comic Sans MS"/>
              <a:buNone/>
            </a:pPr>
            <a:r>
              <a:rPr lang="en-US" sz="4000">
                <a:latin typeface="Imprima"/>
                <a:ea typeface="Imprima"/>
                <a:cs typeface="Imprima"/>
                <a:sym typeface="Imprima"/>
              </a:rPr>
              <a:t>WALT: understand the functions of the skeleton</a:t>
            </a:r>
            <a:endParaRPr sz="1000"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simple skeleton" id="91" name="Google Shape;9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29062" y="2894012"/>
            <a:ext cx="1571625" cy="3392487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Imprima"/>
                <a:ea typeface="Imprima"/>
                <a:cs typeface="Imprima"/>
                <a:sym typeface="Imprima"/>
              </a:rPr>
              <a:t>The skeleton song!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id="98" name="Google Shape;98;p1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41206" l="9375" r="55340" t="21839"/>
          <a:stretch/>
        </p:blipFill>
        <p:spPr>
          <a:xfrm>
            <a:off x="1937899" y="2121500"/>
            <a:ext cx="5268201" cy="31020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/>
          <p:nvPr>
            <p:ph idx="4294967295" type="title"/>
          </p:nvPr>
        </p:nvSpPr>
        <p:spPr>
          <a:xfrm>
            <a:off x="500062" y="357187"/>
            <a:ext cx="8143875" cy="11430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omic Sans MS"/>
              <a:buNone/>
            </a:pPr>
            <a:r>
              <a:rPr i="0" lang="en-US" sz="4400" u="none" cap="none" strike="noStrike">
                <a:solidFill>
                  <a:schemeClr val="dk2"/>
                </a:solidFill>
                <a:latin typeface="Imprima"/>
                <a:ea typeface="Imprima"/>
                <a:cs typeface="Imprima"/>
                <a:sym typeface="Imprima"/>
              </a:rPr>
              <a:t>Why do we have a Skeleton?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04" name="Google Shape;104;p15"/>
          <p:cNvSpPr txBox="1"/>
          <p:nvPr/>
        </p:nvSpPr>
        <p:spPr>
          <a:xfrm>
            <a:off x="357187" y="4549775"/>
            <a:ext cx="8501062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mprima"/>
              <a:buChar char="•"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All humans have a skeleton. Why do you think we have a  </a:t>
            </a:r>
            <a:endParaRPr>
              <a:latin typeface="Imprima"/>
              <a:ea typeface="Imprima"/>
              <a:cs typeface="Imprima"/>
              <a:sym typeface="Impri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 skeleton? </a:t>
            </a:r>
            <a:endParaRPr>
              <a:latin typeface="Imprima"/>
              <a:ea typeface="Imprima"/>
              <a:cs typeface="Imprima"/>
              <a:sym typeface="Imprima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mprima"/>
              <a:buChar char="•"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What would people look like without a skeleton? </a:t>
            </a:r>
            <a:endParaRPr>
              <a:latin typeface="Imprima"/>
              <a:ea typeface="Imprima"/>
              <a:cs typeface="Imprima"/>
              <a:sym typeface="Imprima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mprima"/>
              <a:buChar char="•"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What wouldn’t we be able to do without a skeleton?</a:t>
            </a:r>
            <a:endParaRPr>
              <a:latin typeface="Imprima"/>
              <a:ea typeface="Imprima"/>
              <a:cs typeface="Imprima"/>
              <a:sym typeface="Imprima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mprima"/>
              <a:buChar char="•"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What are our skeletons made from?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simple skeleton"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1687" y="1643062"/>
            <a:ext cx="1293812" cy="2792412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simple skeleton"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29312" y="1714500"/>
            <a:ext cx="1277937" cy="2792412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/>
          <p:nvPr>
            <p:ph type="title"/>
          </p:nvPr>
        </p:nvSpPr>
        <p:spPr>
          <a:xfrm>
            <a:off x="714375" y="142875"/>
            <a:ext cx="7772400" cy="819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mic Sans MS"/>
              <a:buNone/>
            </a:pPr>
            <a:r>
              <a:rPr i="0" lang="en-US" sz="4000" u="none">
                <a:solidFill>
                  <a:schemeClr val="dk2"/>
                </a:solidFill>
                <a:latin typeface="Imprima"/>
                <a:ea typeface="Imprima"/>
                <a:cs typeface="Imprima"/>
                <a:sym typeface="Imprima"/>
              </a:rPr>
              <a:t>Major bones in the human body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3" name="Google Shape;113;p16"/>
          <p:cNvSpPr txBox="1"/>
          <p:nvPr/>
        </p:nvSpPr>
        <p:spPr>
          <a:xfrm>
            <a:off x="357187" y="962025"/>
            <a:ext cx="1643062" cy="5238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Skull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4" name="Google Shape;114;p16"/>
          <p:cNvSpPr txBox="1"/>
          <p:nvPr/>
        </p:nvSpPr>
        <p:spPr>
          <a:xfrm>
            <a:off x="6704012" y="2989262"/>
            <a:ext cx="1643062" cy="5238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Pelvis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5" name="Google Shape;115;p16"/>
          <p:cNvSpPr txBox="1"/>
          <p:nvPr/>
        </p:nvSpPr>
        <p:spPr>
          <a:xfrm>
            <a:off x="214312" y="3962400"/>
            <a:ext cx="1643062" cy="5238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Femur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6" name="Google Shape;116;p16"/>
          <p:cNvSpPr txBox="1"/>
          <p:nvPr/>
        </p:nvSpPr>
        <p:spPr>
          <a:xfrm>
            <a:off x="227012" y="2197100"/>
            <a:ext cx="1643062" cy="5238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Ribs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7" name="Google Shape;117;p16"/>
          <p:cNvSpPr txBox="1"/>
          <p:nvPr/>
        </p:nvSpPr>
        <p:spPr>
          <a:xfrm>
            <a:off x="1000125" y="2905125"/>
            <a:ext cx="1643062" cy="5238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Spine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8" name="Google Shape;118;p16"/>
          <p:cNvSpPr txBox="1"/>
          <p:nvPr/>
        </p:nvSpPr>
        <p:spPr>
          <a:xfrm>
            <a:off x="7113587" y="2197100"/>
            <a:ext cx="1643062" cy="48577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i="0" lang="en-US" sz="24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Humerus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19" name="Google Shape;119;p16"/>
          <p:cNvSpPr txBox="1"/>
          <p:nvPr/>
        </p:nvSpPr>
        <p:spPr>
          <a:xfrm>
            <a:off x="714375" y="5054600"/>
            <a:ext cx="1643062" cy="708025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i="0" lang="en-US" sz="20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Tibia and Fibula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simple skeleton" id="120" name="Google Shape;12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14687" y="1011237"/>
            <a:ext cx="2217737" cy="5381625"/>
          </a:xfrm>
          <a:prstGeom prst="rect">
            <a:avLst/>
          </a:prstGeom>
          <a:noFill/>
          <a:ln cap="flat" cmpd="sng" w="9525">
            <a:solidFill>
              <a:srgbClr val="996633"/>
            </a:solidFill>
            <a:prstDash val="solid"/>
            <a:miter lim="800000"/>
            <a:headEnd len="sm" w="sm" type="none"/>
            <a:tailEnd len="sm" w="sm" type="none"/>
          </a:ln>
        </p:spPr>
      </p:pic>
      <p:cxnSp>
        <p:nvCxnSpPr>
          <p:cNvPr id="121" name="Google Shape;121;p16"/>
          <p:cNvCxnSpPr/>
          <p:nvPr/>
        </p:nvCxnSpPr>
        <p:spPr>
          <a:xfrm>
            <a:off x="2000250" y="1214437"/>
            <a:ext cx="2000250" cy="1587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2" name="Google Shape;122;p16"/>
          <p:cNvCxnSpPr/>
          <p:nvPr/>
        </p:nvCxnSpPr>
        <p:spPr>
          <a:xfrm>
            <a:off x="1857375" y="2357437"/>
            <a:ext cx="2000250" cy="1587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3" name="Google Shape;123;p16"/>
          <p:cNvCxnSpPr/>
          <p:nvPr/>
        </p:nvCxnSpPr>
        <p:spPr>
          <a:xfrm>
            <a:off x="2143125" y="2928937"/>
            <a:ext cx="2000250" cy="1587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4" name="Google Shape;124;p16"/>
          <p:cNvCxnSpPr/>
          <p:nvPr/>
        </p:nvCxnSpPr>
        <p:spPr>
          <a:xfrm flipH="1">
            <a:off x="4714875" y="2428875"/>
            <a:ext cx="2419350" cy="11112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5" name="Google Shape;125;p16"/>
          <p:cNvCxnSpPr/>
          <p:nvPr/>
        </p:nvCxnSpPr>
        <p:spPr>
          <a:xfrm flipH="1">
            <a:off x="4357687" y="3071812"/>
            <a:ext cx="2419350" cy="11112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6" name="Google Shape;126;p16"/>
          <p:cNvCxnSpPr/>
          <p:nvPr/>
        </p:nvCxnSpPr>
        <p:spPr>
          <a:xfrm>
            <a:off x="2357437" y="5429250"/>
            <a:ext cx="1366837" cy="20637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127" name="Google Shape;127;p16"/>
          <p:cNvCxnSpPr/>
          <p:nvPr/>
        </p:nvCxnSpPr>
        <p:spPr>
          <a:xfrm>
            <a:off x="1857375" y="4143375"/>
            <a:ext cx="1928812" cy="11112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</p:cxnSp>
      <p:sp>
        <p:nvSpPr>
          <p:cNvPr id="128" name="Google Shape;128;p16"/>
          <p:cNvSpPr txBox="1"/>
          <p:nvPr/>
        </p:nvSpPr>
        <p:spPr>
          <a:xfrm>
            <a:off x="6168712" y="1336713"/>
            <a:ext cx="1643100" cy="485700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scapula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cxnSp>
        <p:nvCxnSpPr>
          <p:cNvPr id="129" name="Google Shape;129;p16"/>
          <p:cNvCxnSpPr>
            <a:stCxn id="128" idx="1"/>
          </p:cNvCxnSpPr>
          <p:nvPr/>
        </p:nvCxnSpPr>
        <p:spPr>
          <a:xfrm flipH="1">
            <a:off x="4143412" y="1579563"/>
            <a:ext cx="2025300" cy="36120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50"/>
              </a:srgbClr>
            </a:outerShdw>
          </a:effectLst>
        </p:spPr>
      </p:cxnSp>
      <p:sp>
        <p:nvSpPr>
          <p:cNvPr id="130" name="Google Shape;130;p16"/>
          <p:cNvSpPr txBox="1"/>
          <p:nvPr/>
        </p:nvSpPr>
        <p:spPr>
          <a:xfrm>
            <a:off x="714362" y="1678800"/>
            <a:ext cx="1643100" cy="485700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sternum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cxnSp>
        <p:nvCxnSpPr>
          <p:cNvPr id="131" name="Google Shape;131;p16"/>
          <p:cNvCxnSpPr/>
          <p:nvPr/>
        </p:nvCxnSpPr>
        <p:spPr>
          <a:xfrm flipH="1" rot="10800000">
            <a:off x="2357450" y="2023237"/>
            <a:ext cx="1620300" cy="3660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50"/>
              </a:srgbClr>
            </a:outerShdw>
          </a:effectLst>
        </p:spPr>
      </p:cxnSp>
      <p:sp>
        <p:nvSpPr>
          <p:cNvPr id="132" name="Google Shape;132;p16"/>
          <p:cNvSpPr txBox="1"/>
          <p:nvPr/>
        </p:nvSpPr>
        <p:spPr>
          <a:xfrm>
            <a:off x="6168712" y="4213938"/>
            <a:ext cx="1643100" cy="485700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hands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33" name="Google Shape;133;p16"/>
          <p:cNvSpPr txBox="1"/>
          <p:nvPr/>
        </p:nvSpPr>
        <p:spPr>
          <a:xfrm>
            <a:off x="5741062" y="5400463"/>
            <a:ext cx="1643100" cy="485700"/>
          </a:xfrm>
          <a:prstGeom prst="rect">
            <a:avLst/>
          </a:prstGeom>
          <a:solidFill>
            <a:srgbClr val="FFFFFF"/>
          </a:solidFill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-US" sz="2400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feet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cxnSp>
        <p:nvCxnSpPr>
          <p:cNvPr id="134" name="Google Shape;134;p16"/>
          <p:cNvCxnSpPr>
            <a:stCxn id="132" idx="1"/>
            <a:endCxn id="120" idx="3"/>
          </p:cNvCxnSpPr>
          <p:nvPr/>
        </p:nvCxnSpPr>
        <p:spPr>
          <a:xfrm rot="10800000">
            <a:off x="5432512" y="3701988"/>
            <a:ext cx="736200" cy="75480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50"/>
              </a:srgbClr>
            </a:outerShdw>
          </a:effectLst>
        </p:spPr>
      </p:cxnSp>
      <p:cxnSp>
        <p:nvCxnSpPr>
          <p:cNvPr id="135" name="Google Shape;135;p16"/>
          <p:cNvCxnSpPr>
            <a:stCxn id="133" idx="1"/>
          </p:cNvCxnSpPr>
          <p:nvPr/>
        </p:nvCxnSpPr>
        <p:spPr>
          <a:xfrm flipH="1">
            <a:off x="4357462" y="5643313"/>
            <a:ext cx="1383600" cy="198600"/>
          </a:xfrm>
          <a:prstGeom prst="straightConnector1">
            <a:avLst/>
          </a:prstGeom>
          <a:noFill/>
          <a:ln cap="flat" cmpd="sng" w="25400">
            <a:solidFill>
              <a:schemeClr val="dk1"/>
            </a:solidFill>
            <a:prstDash val="solid"/>
            <a:miter lim="800000"/>
            <a:headEnd len="med" w="med" type="none"/>
            <a:tailEnd len="med" w="med" type="stealth"/>
          </a:ln>
          <a:effectLst>
            <a:outerShdw blurRad="63500" dir="5400000" dist="20000">
              <a:srgbClr val="000000">
                <a:alpha val="37650"/>
              </a:srgbClr>
            </a:outerShdw>
          </a:effectLst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est base assessments Site2\Y5 Keeping Healthy\Y5 Body model (T)\Heart &amp; Lungs Body Underlay.jpg" id="140" name="Google Shape;14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00437" y="2071687"/>
            <a:ext cx="2333625" cy="291623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7"/>
          <p:cNvSpPr txBox="1"/>
          <p:nvPr/>
        </p:nvSpPr>
        <p:spPr>
          <a:xfrm>
            <a:off x="1428750" y="142875"/>
            <a:ext cx="624840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i="0" lang="en-US" sz="40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The Skeleton Protects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sp>
        <p:nvSpPr>
          <p:cNvPr id="142" name="Google Shape;142;p17"/>
          <p:cNvSpPr txBox="1"/>
          <p:nvPr/>
        </p:nvSpPr>
        <p:spPr>
          <a:xfrm>
            <a:off x="214312" y="5572125"/>
            <a:ext cx="8715375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omic Sans MS"/>
              <a:buNone/>
            </a:pPr>
            <a:r>
              <a:rPr i="0" lang="en-US" sz="36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Our skeletons protect the main organs of our bodies.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http://uk.wrs.yahoo.com/_ylt=AkaT93uJAl8oAp9V2kx0vLFWBQx./SIG=12fi7h4le/**http%3A/www.news.ucdavis.edu/photos_images/news_images/09-2005/brain_lg.jpg" id="143" name="Google Shape;14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28937" y="1785937"/>
            <a:ext cx="608012" cy="6619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est base assessments Site2\Y5 Keeping Healthy\Y5 Body model (T)\Skeleton 1 (Human).JPG" id="144" name="Google Shape;144;p17"/>
          <p:cNvPicPr preferRelativeResize="0"/>
          <p:nvPr/>
        </p:nvPicPr>
        <p:blipFill rotWithShape="1">
          <a:blip r:embed="rId5">
            <a:alphaModFix/>
          </a:blip>
          <a:srcRect b="78590" l="58245" r="29968" t="10591"/>
          <a:stretch/>
        </p:blipFill>
        <p:spPr>
          <a:xfrm>
            <a:off x="1928812" y="1143000"/>
            <a:ext cx="714375" cy="928687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7"/>
          <p:cNvSpPr txBox="1"/>
          <p:nvPr/>
        </p:nvSpPr>
        <p:spPr>
          <a:xfrm>
            <a:off x="5786437" y="1500187"/>
            <a:ext cx="3000375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i="0" lang="en-US" sz="20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My brain is protected by my skull.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cxnSp>
        <p:nvCxnSpPr>
          <p:cNvPr id="146" name="Google Shape;146;p17"/>
          <p:cNvCxnSpPr/>
          <p:nvPr/>
        </p:nvCxnSpPr>
        <p:spPr>
          <a:xfrm flipH="1">
            <a:off x="5143500" y="1851025"/>
            <a:ext cx="642937" cy="288925"/>
          </a:xfrm>
          <a:prstGeom prst="straightConnector1">
            <a:avLst/>
          </a:prstGeom>
          <a:noFill/>
          <a:ln cap="flat" cmpd="sng" w="25400">
            <a:solidFill>
              <a:srgbClr val="000000"/>
            </a:solidFill>
            <a:prstDash val="solid"/>
            <a:miter lim="800000"/>
            <a:headEnd len="med" w="med" type="none"/>
            <a:tailEnd len="med" w="med" type="stealth"/>
          </a:ln>
        </p:spPr>
      </p:cxnSp>
      <p:pic>
        <p:nvPicPr>
          <p:cNvPr descr="CardioVascular System Illustration" id="147" name="Google Shape;147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29062" y="3071812"/>
            <a:ext cx="1727200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est base assessments Site2\Y5 Keeping Healthy\Y5 Body model (T)\Skeleton 1 (Human).JPG" id="148" name="Google Shape;148;p17"/>
          <p:cNvPicPr preferRelativeResize="0"/>
          <p:nvPr/>
        </p:nvPicPr>
        <p:blipFill rotWithShape="1">
          <a:blip r:embed="rId5">
            <a:alphaModFix/>
          </a:blip>
          <a:srcRect b="57941" l="41969" r="14507" t="20425"/>
          <a:stretch/>
        </p:blipFill>
        <p:spPr>
          <a:xfrm>
            <a:off x="6572250" y="3214687"/>
            <a:ext cx="2233612" cy="15716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7"/>
          <p:cNvSpPr txBox="1"/>
          <p:nvPr/>
        </p:nvSpPr>
        <p:spPr>
          <a:xfrm>
            <a:off x="285750" y="2857500"/>
            <a:ext cx="2714625" cy="1006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r>
              <a:rPr i="0" lang="en-US" sz="20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My heart and lungs are protected by my rib cage.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cxnSp>
        <p:nvCxnSpPr>
          <p:cNvPr id="150" name="Google Shape;150;p17"/>
          <p:cNvCxnSpPr/>
          <p:nvPr/>
        </p:nvCxnSpPr>
        <p:spPr>
          <a:xfrm>
            <a:off x="3143250" y="3643312"/>
            <a:ext cx="500062" cy="142875"/>
          </a:xfrm>
          <a:prstGeom prst="straightConnector1">
            <a:avLst/>
          </a:prstGeom>
          <a:noFill/>
          <a:ln cap="flat" cmpd="sng" w="25400">
            <a:solidFill>
              <a:srgbClr val="000000"/>
            </a:solidFill>
            <a:prstDash val="solid"/>
            <a:miter lim="800000"/>
            <a:headEnd len="med" w="med" type="none"/>
            <a:tailEnd len="med" w="med" type="stealth"/>
          </a:ln>
        </p:spPr>
      </p:cxnSp>
      <p:pic>
        <p:nvPicPr>
          <p:cNvPr descr="C:\Documents and Settings\Staff\Local Settings\Temporary Internet Files\Content.IE5\5K8B7945\MPj04090290000[1].jpg" id="151" name="Google Shape;151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8625" y="4000500"/>
            <a:ext cx="2000250" cy="16430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Program Files\Microsoft Office\Media\CntCD1\Animated\j0282748.gif" id="152" name="Google Shape;152;p1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14375" y="1000125"/>
            <a:ext cx="1219200" cy="121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8"/>
          <p:cNvSpPr txBox="1"/>
          <p:nvPr>
            <p:ph type="title"/>
          </p:nvPr>
        </p:nvSpPr>
        <p:spPr>
          <a:xfrm>
            <a:off x="1500187" y="285750"/>
            <a:ext cx="61436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600"/>
              </a:buClr>
              <a:buSzPts val="4000"/>
              <a:buFont typeface="Comic Sans MS"/>
              <a:buNone/>
            </a:pPr>
            <a:r>
              <a:rPr i="0" lang="en-US" sz="4000" u="none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rPr>
              <a:t>The Skeleton Supports</a:t>
            </a:r>
            <a:r>
              <a:rPr i="0" lang="en-US" sz="4400" u="sng">
                <a:solidFill>
                  <a:srgbClr val="000000"/>
                </a:solidFill>
                <a:latin typeface="Imprima"/>
                <a:ea typeface="Imprima"/>
                <a:cs typeface="Imprima"/>
                <a:sym typeface="Imprima"/>
              </a:rPr>
              <a:t> </a:t>
            </a:r>
            <a:endParaRPr>
              <a:solidFill>
                <a:srgbClr val="000000"/>
              </a:solidFill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C:\Documents and Settings\Staff\Local Settings\Temporary Internet Files\Content.IE5\3BXGJC02\MMj02347270000[1].gif" id="159" name="Google Shape;15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85875" y="1428750"/>
            <a:ext cx="2071687" cy="2917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8"/>
          <p:cNvSpPr txBox="1"/>
          <p:nvPr/>
        </p:nvSpPr>
        <p:spPr>
          <a:xfrm>
            <a:off x="642937" y="4643437"/>
            <a:ext cx="3786187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i="0" lang="en-US" sz="2400" u="none" cap="none" strike="noStrike">
                <a:latin typeface="Imprima"/>
                <a:ea typeface="Imprima"/>
                <a:cs typeface="Imprima"/>
                <a:sym typeface="Imprima"/>
              </a:rPr>
              <a:t>Our skeleton also supports our bodies and keeps them upright. Our skeletons help us to lift and move things. 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C:\Program Files\Microsoft Office\Media\CntCD1\Animated\j0236462.gif" id="161" name="Google Shape;161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00500" y="2286000"/>
            <a:ext cx="1576387" cy="15763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Program Files\Microsoft Office\Media\CntCD1\Animated\j0336887.gif" id="162" name="Google Shape;162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15062" y="3857625"/>
            <a:ext cx="2251075" cy="14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8"/>
          <p:cNvSpPr txBox="1"/>
          <p:nvPr/>
        </p:nvSpPr>
        <p:spPr>
          <a:xfrm>
            <a:off x="5429250" y="4643437"/>
            <a:ext cx="3286125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i="0" lang="en-US" sz="2400" u="none" cap="none" strike="noStrike">
                <a:latin typeface="Imprima"/>
                <a:ea typeface="Imprima"/>
                <a:cs typeface="Imprima"/>
                <a:sym typeface="Imprima"/>
              </a:rPr>
              <a:t>Without the support of our skeletons our bodies would fall to the floor and look like a flat football!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6FA8DC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"/>
          <p:cNvSpPr txBox="1"/>
          <p:nvPr/>
        </p:nvSpPr>
        <p:spPr>
          <a:xfrm>
            <a:off x="500062" y="285750"/>
            <a:ext cx="8143875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i="0" lang="en-US" sz="40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Our Skeleton helps us to move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  <p:pic>
        <p:nvPicPr>
          <p:cNvPr descr="http://www.blog.rlarmstrong.com/archives/skelly.gif" id="169" name="Google Shape;16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00437" y="1428750"/>
            <a:ext cx="2071687" cy="295592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C:\Documents and Settings\Staff\Local Settings\Temporary Internet Files\Content.IE5\8EXL6AP2\MMj01781350000[1].gif" id="170" name="Google Shape;170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15062" y="1428750"/>
            <a:ext cx="2246312" cy="3000375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71" name="Google Shape;171;p19"/>
          <p:cNvSpPr txBox="1"/>
          <p:nvPr/>
        </p:nvSpPr>
        <p:spPr>
          <a:xfrm>
            <a:off x="285750" y="4643437"/>
            <a:ext cx="8715375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i="0" lang="en-US" sz="2800" u="none" cap="none" strike="noStrike">
                <a:solidFill>
                  <a:schemeClr val="dk1"/>
                </a:solidFill>
                <a:latin typeface="Imprima"/>
                <a:ea typeface="Imprima"/>
                <a:cs typeface="Imprima"/>
                <a:sym typeface="Imprima"/>
              </a:rPr>
              <a:t>Our skeletons help us to walk, run and move. Our muscles are attached to our bones with tendons. We can move because these tendons pull our bones backwards and forwards.</a:t>
            </a:r>
            <a:endParaRPr>
              <a:latin typeface="Imprima"/>
              <a:ea typeface="Imprima"/>
              <a:cs typeface="Imprima"/>
              <a:sym typeface="Imprim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